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79" r:id="rId4"/>
    <p:sldId id="285" r:id="rId5"/>
    <p:sldId id="298" r:id="rId6"/>
    <p:sldId id="294" r:id="rId7"/>
    <p:sldId id="295" r:id="rId8"/>
    <p:sldId id="297" r:id="rId9"/>
    <p:sldId id="259" r:id="rId10"/>
    <p:sldId id="287" r:id="rId11"/>
    <p:sldId id="296" r:id="rId12"/>
    <p:sldId id="276" r:id="rId13"/>
    <p:sldId id="278" r:id="rId14"/>
    <p:sldId id="268" r:id="rId15"/>
    <p:sldId id="270" r:id="rId16"/>
    <p:sldId id="277" r:id="rId17"/>
    <p:sldId id="265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FC000"/>
    <a:srgbClr val="E600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79613" autoAdjust="0"/>
  </p:normalViewPr>
  <p:slideViewPr>
    <p:cSldViewPr snapToGrid="0">
      <p:cViewPr varScale="1">
        <p:scale>
          <a:sx n="90" d="100"/>
          <a:sy n="90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Best Effort</a:t>
            </a:r>
            <a:endParaRPr lang="zh-CN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Sheet1!$G$5</c:f>
              <c:strCache>
                <c:ptCount val="1"/>
                <c:pt idx="0">
                  <c:v>Max D</c:v>
                </c:pt>
              </c:strCache>
            </c:strRef>
          </c:tx>
          <c:spPr>
            <a:ln w="22225" cap="rnd">
              <a:solidFill>
                <a:schemeClr val="accent4">
                  <a:shade val="86000"/>
                </a:schemeClr>
              </a:solidFill>
            </a:ln>
            <a:effectLst>
              <a:glow rad="139700">
                <a:schemeClr val="accent4">
                  <a:shade val="86000"/>
                  <a:satMod val="175000"/>
                  <a:alpha val="14000"/>
                </a:schemeClr>
              </a:glow>
            </a:effectLst>
          </c:spPr>
          <c:marker>
            <c:symbol val="diamond"/>
            <c:size val="10"/>
            <c:spPr>
              <a:solidFill>
                <a:schemeClr val="accent4">
                  <a:shade val="86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hade val="86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Sheet1!$H$4:$J$4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Sheet1!$H$5:$J$5</c:f>
              <c:numCache>
                <c:formatCode>General</c:formatCode>
                <c:ptCount val="3"/>
                <c:pt idx="0">
                  <c:v>5919.05</c:v>
                </c:pt>
                <c:pt idx="1">
                  <c:v>7192.09</c:v>
                </c:pt>
                <c:pt idx="2">
                  <c:v>8258.24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E2-294E-9D89-ED7829201D0D}"/>
            </c:ext>
          </c:extLst>
        </c:ser>
        <c:ser>
          <c:idx val="2"/>
          <c:order val="1"/>
          <c:tx>
            <c:strRef>
              <c:f>Sheet1!$G$6</c:f>
              <c:strCache>
                <c:ptCount val="1"/>
                <c:pt idx="0">
                  <c:v>Min D</c:v>
                </c:pt>
              </c:strCache>
            </c:strRef>
          </c:tx>
          <c:spPr>
            <a:ln w="22225" cap="rnd">
              <a:solidFill>
                <a:schemeClr val="accent4">
                  <a:tint val="86000"/>
                </a:schemeClr>
              </a:solidFill>
            </a:ln>
            <a:effectLst>
              <a:glow rad="139700">
                <a:schemeClr val="accent4">
                  <a:tint val="86000"/>
                  <a:satMod val="175000"/>
                  <a:alpha val="14000"/>
                </a:schemeClr>
              </a:glow>
            </a:effectLst>
          </c:spPr>
          <c:marker>
            <c:symbol val="triangle"/>
            <c:size val="10"/>
            <c:spPr>
              <a:solidFill>
                <a:schemeClr val="accent4">
                  <a:tint val="86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tint val="86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Sheet1!$H$4:$J$4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Sheet1!$H$6:$J$6</c:f>
              <c:numCache>
                <c:formatCode>General</c:formatCode>
                <c:ptCount val="3"/>
                <c:pt idx="0">
                  <c:v>5193.3</c:v>
                </c:pt>
                <c:pt idx="1">
                  <c:v>5193.3</c:v>
                </c:pt>
                <c:pt idx="2">
                  <c:v>5193.34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E2-294E-9D89-ED7829201D0D}"/>
            </c:ext>
          </c:extLst>
        </c:ser>
        <c:ser>
          <c:idx val="3"/>
          <c:order val="2"/>
          <c:tx>
            <c:strRef>
              <c:f>Sheet1!$G$7</c:f>
              <c:strCache>
                <c:ptCount val="1"/>
                <c:pt idx="0">
                  <c:v>Jitter</c:v>
                </c:pt>
              </c:strCache>
            </c:strRef>
          </c:tx>
          <c:spPr>
            <a:ln w="22225" cap="rnd">
              <a:solidFill>
                <a:schemeClr val="accent4">
                  <a:tint val="58000"/>
                </a:schemeClr>
              </a:solidFill>
            </a:ln>
            <a:effectLst>
              <a:glow rad="139700">
                <a:schemeClr val="accent4">
                  <a:tint val="58000"/>
                  <a:satMod val="175000"/>
                  <a:alpha val="14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4">
                  <a:tint val="58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tint val="58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Sheet1!$H$4:$J$4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Sheet1!$H$7:$J$7</c:f>
              <c:numCache>
                <c:formatCode>General</c:formatCode>
                <c:ptCount val="3"/>
                <c:pt idx="0">
                  <c:v>725.75</c:v>
                </c:pt>
                <c:pt idx="1">
                  <c:v>1998.79</c:v>
                </c:pt>
                <c:pt idx="2">
                  <c:v>3064.9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3E2-294E-9D89-ED7829201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010224"/>
        <c:axId val="1975715008"/>
      </c:lineChart>
      <c:catAx>
        <c:axId val="920102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5715008"/>
        <c:crosses val="autoZero"/>
        <c:auto val="1"/>
        <c:lblAlgn val="ctr"/>
        <c:lblOffset val="100"/>
        <c:noMultiLvlLbl val="0"/>
      </c:catAx>
      <c:valAx>
        <c:axId val="19757150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0102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DIP</a:t>
            </a:r>
            <a:endParaRPr lang="zh-C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Sheet1!$L$5</c:f>
              <c:strCache>
                <c:ptCount val="1"/>
                <c:pt idx="0">
                  <c:v>Max D</c:v>
                </c:pt>
              </c:strCache>
            </c:strRef>
          </c:tx>
          <c:spPr>
            <a:ln w="22225" cap="rnd">
              <a:solidFill>
                <a:schemeClr val="accent6">
                  <a:tint val="86000"/>
                </a:schemeClr>
              </a:solidFill>
            </a:ln>
            <a:effectLst>
              <a:glow rad="139700">
                <a:schemeClr val="accent6">
                  <a:tint val="86000"/>
                  <a:satMod val="175000"/>
                  <a:alpha val="14000"/>
                </a:schemeClr>
              </a:glow>
            </a:effectLst>
          </c:spPr>
          <c:marker>
            <c:symbol val="diamond"/>
            <c:size val="10"/>
            <c:spPr>
              <a:solidFill>
                <a:schemeClr val="accent6">
                  <a:tint val="86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tint val="86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Sheet1!$M$4:$O$4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Sheet1!$M$5:$O$5</c:f>
              <c:numCache>
                <c:formatCode>General</c:formatCode>
                <c:ptCount val="3"/>
                <c:pt idx="0">
                  <c:v>5618.45</c:v>
                </c:pt>
                <c:pt idx="1">
                  <c:v>5618.45</c:v>
                </c:pt>
                <c:pt idx="2">
                  <c:v>5618.45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ED-4F4A-824B-2A33D46C13DC}"/>
            </c:ext>
          </c:extLst>
        </c:ser>
        <c:ser>
          <c:idx val="2"/>
          <c:order val="1"/>
          <c:tx>
            <c:strRef>
              <c:f>Sheet1!$L$6</c:f>
              <c:strCache>
                <c:ptCount val="1"/>
                <c:pt idx="0">
                  <c:v>Min D</c:v>
                </c:pt>
              </c:strCache>
            </c:strRef>
          </c:tx>
          <c:spPr>
            <a:ln w="22225" cap="rnd">
              <a:solidFill>
                <a:schemeClr val="accent6">
                  <a:shade val="86000"/>
                </a:schemeClr>
              </a:solidFill>
            </a:ln>
            <a:effectLst>
              <a:glow rad="139700">
                <a:schemeClr val="accent6">
                  <a:shade val="86000"/>
                  <a:satMod val="175000"/>
                  <a:alpha val="14000"/>
                </a:schemeClr>
              </a:glow>
            </a:effectLst>
          </c:spPr>
          <c:marker>
            <c:symbol val="triangle"/>
            <c:size val="10"/>
            <c:spPr>
              <a:solidFill>
                <a:schemeClr val="accent6">
                  <a:shade val="86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hade val="86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Sheet1!$M$4:$O$4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Sheet1!$M$6:$O$6</c:f>
              <c:numCache>
                <c:formatCode>General</c:formatCode>
                <c:ptCount val="3"/>
                <c:pt idx="0">
                  <c:v>5617.3</c:v>
                </c:pt>
                <c:pt idx="1">
                  <c:v>5617.3</c:v>
                </c:pt>
                <c:pt idx="2">
                  <c:v>5617.3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ED-4F4A-824B-2A33D46C13DC}"/>
            </c:ext>
          </c:extLst>
        </c:ser>
        <c:ser>
          <c:idx val="3"/>
          <c:order val="2"/>
          <c:tx>
            <c:strRef>
              <c:f>Sheet1!$L$7</c:f>
              <c:strCache>
                <c:ptCount val="1"/>
                <c:pt idx="0">
                  <c:v>Jitter</c:v>
                </c:pt>
              </c:strCache>
            </c:strRef>
          </c:tx>
          <c:spPr>
            <a:ln w="22225" cap="rnd">
              <a:solidFill>
                <a:schemeClr val="accent6">
                  <a:shade val="58000"/>
                </a:schemeClr>
              </a:solidFill>
            </a:ln>
            <a:effectLst>
              <a:glow rad="139700">
                <a:schemeClr val="accent6">
                  <a:shade val="58000"/>
                  <a:satMod val="175000"/>
                  <a:alpha val="14000"/>
                </a:schemeClr>
              </a:glow>
            </a:effectLst>
          </c:spPr>
          <c:marker>
            <c:symbol val="circle"/>
            <c:size val="5"/>
            <c:spPr>
              <a:solidFill>
                <a:schemeClr val="accent6">
                  <a:shade val="58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hade val="58000"/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Sheet1!$M$4:$O$4</c:f>
              <c:numCache>
                <c:formatCode>0.00%</c:formatCode>
                <c:ptCount val="3"/>
                <c:pt idx="0">
                  <c:v>0.27534999999999998</c:v>
                </c:pt>
                <c:pt idx="1">
                  <c:v>0.54296999999999995</c:v>
                </c:pt>
                <c:pt idx="2">
                  <c:v>0.81274999999999997</c:v>
                </c:pt>
              </c:numCache>
            </c:numRef>
          </c:cat>
          <c:val>
            <c:numRef>
              <c:f>Sheet1!$M$7:$O$7</c:f>
              <c:numCache>
                <c:formatCode>General</c:formatCode>
                <c:ptCount val="3"/>
                <c:pt idx="0">
                  <c:v>1.1499999999999999</c:v>
                </c:pt>
                <c:pt idx="1">
                  <c:v>1.1499999999999999</c:v>
                </c:pt>
                <c:pt idx="2">
                  <c:v>1.1499999999999999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ED-4F4A-824B-2A33D46C1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0341664"/>
        <c:axId val="1890347648"/>
      </c:lineChart>
      <c:catAx>
        <c:axId val="18903416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0347648"/>
        <c:crosses val="autoZero"/>
        <c:auto val="1"/>
        <c:lblAlgn val="ctr"/>
        <c:lblOffset val="100"/>
        <c:noMultiLvlLbl val="0"/>
      </c:catAx>
      <c:valAx>
        <c:axId val="1890347648"/>
        <c:scaling>
          <c:orientation val="minMax"/>
          <c:max val="90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03416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C97C9-ADF9-4F4C-A19A-27CAB277656F}" type="datetimeFigureOut">
              <a:rPr lang="zh-CN" altLang="en-US" smtClean="0"/>
              <a:t>2019/7/16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B08C-8BB1-457E-8282-4BEDF2255A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5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标题再斟酌：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DIP(Large-scale Deterministic Network)</a:t>
            </a:r>
            <a:r>
              <a:rPr lang="zh-CN" altLang="en-US" dirty="0"/>
              <a:t>技术的</a:t>
            </a:r>
            <a:r>
              <a:rPr lang="en-US" altLang="zh-CN" dirty="0"/>
              <a:t>5G</a:t>
            </a:r>
            <a:r>
              <a:rPr lang="zh-CN" altLang="en-US" dirty="0"/>
              <a:t>承载</a:t>
            </a:r>
            <a:br>
              <a:rPr lang="en-US" altLang="zh-CN" dirty="0"/>
            </a:br>
            <a:r>
              <a:rPr lang="zh-CN" altLang="en-US" dirty="0"/>
              <a:t>基于</a:t>
            </a:r>
            <a:r>
              <a:rPr lang="en-US" altLang="zh-CN" dirty="0"/>
              <a:t>DIP</a:t>
            </a:r>
            <a:r>
              <a:rPr lang="zh-CN" altLang="en-US" dirty="0"/>
              <a:t>技术的确定性</a:t>
            </a:r>
            <a:r>
              <a:rPr lang="en-US" altLang="zh-CN" dirty="0"/>
              <a:t>IP 5G</a:t>
            </a:r>
            <a:r>
              <a:rPr lang="zh-CN" altLang="en-US" dirty="0"/>
              <a:t>承载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Large-scale</a:t>
            </a:r>
            <a:r>
              <a:rPr lang="en-US" altLang="zh-CN" baseline="0" dirty="0"/>
              <a:t> </a:t>
            </a:r>
            <a:r>
              <a:rPr lang="en-US" altLang="zh-CN" dirty="0"/>
              <a:t>Deterministic Network</a:t>
            </a:r>
            <a:r>
              <a:rPr lang="zh-CN" altLang="en-US" dirty="0"/>
              <a:t>技术的</a:t>
            </a:r>
            <a:r>
              <a:rPr lang="en-US" altLang="zh-CN" dirty="0"/>
              <a:t>5G</a:t>
            </a:r>
            <a:r>
              <a:rPr lang="zh-CN" altLang="en-US" dirty="0"/>
              <a:t>承载网络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DIP</a:t>
            </a:r>
            <a:r>
              <a:rPr lang="zh-CN" altLang="en-US" dirty="0"/>
              <a:t>的确定性</a:t>
            </a:r>
            <a:r>
              <a:rPr lang="en-US" altLang="zh-CN" dirty="0"/>
              <a:t>IP 5G</a:t>
            </a:r>
            <a:r>
              <a:rPr lang="zh-CN" altLang="en-US" dirty="0"/>
              <a:t>承载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41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uRLLC</a:t>
            </a:r>
            <a:r>
              <a:rPr lang="zh-CN" altLang="en-US" dirty="0"/>
              <a:t>可以与</a:t>
            </a:r>
            <a:r>
              <a:rPr lang="en-US" altLang="zh-CN" dirty="0" err="1"/>
              <a:t>eMBB</a:t>
            </a:r>
            <a:r>
              <a:rPr lang="zh-CN" altLang="en-US" dirty="0"/>
              <a:t>共享，是一个亮点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5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资源预留、</a:t>
            </a:r>
            <a:r>
              <a:rPr lang="en-US" altLang="zh-CN" dirty="0"/>
              <a:t>PQ</a:t>
            </a:r>
            <a:r>
              <a:rPr lang="zh-CN" altLang="en-US" dirty="0"/>
              <a:t>，还是会有长尾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15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16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7561A0-D267-47BC-8307-425305DE941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69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5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8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52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EB08C-8BB1-457E-8282-4BEDF2255A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8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388" y="6310313"/>
            <a:ext cx="4238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54075" y="6521450"/>
            <a:ext cx="2271713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sp>
        <p:nvSpPr>
          <p:cNvPr id="9" name="日期占位符 3"/>
          <p:cNvSpPr txBox="1">
            <a:spLocks/>
          </p:cNvSpPr>
          <p:nvPr/>
        </p:nvSpPr>
        <p:spPr>
          <a:xfrm>
            <a:off x="9998075" y="369888"/>
            <a:ext cx="1973263" cy="365125"/>
          </a:xfrm>
          <a:prstGeom prst="rect">
            <a:avLst/>
          </a:prstGeom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900" dirty="0"/>
              <a:t>Security Level: </a:t>
            </a:r>
            <a:endParaRPr lang="zh-CN" altLang="en-US" sz="900" dirty="0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9998075" y="3906838"/>
            <a:ext cx="1309688" cy="277812"/>
          </a:xfrm>
          <a:prstGeom prst="rect">
            <a:avLst/>
          </a:prstGeom>
        </p:spPr>
        <p:txBody>
          <a:bodyPr lIns="68580" tIns="34290" rIns="68580" bIns="34290" anchor="ctr"/>
          <a:lstStyle>
            <a:defPPr>
              <a:defRPr lang="zh-CN"/>
            </a:defPPr>
            <a:lvl1pPr>
              <a:defRPr sz="1200"/>
            </a:lvl1pPr>
          </a:lstStyle>
          <a:p>
            <a:pPr eaLnBrk="1" hangingPunct="1">
              <a:defRPr/>
            </a:pPr>
            <a:r>
              <a:rPr lang="en-US" altLang="zh-CN" sz="900" dirty="0">
                <a:solidFill>
                  <a:schemeClr val="bg1"/>
                </a:solidFill>
              </a:rPr>
              <a:t>www.huawei.com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1269" y="1857448"/>
            <a:ext cx="7271207" cy="1332371"/>
          </a:xfrm>
        </p:spPr>
        <p:txBody>
          <a:bodyPr>
            <a:normAutofit/>
          </a:bodyPr>
          <a:lstStyle>
            <a:lvl1pPr algn="l">
              <a:defRPr sz="2400" b="1" baseline="0">
                <a:solidFill>
                  <a:srgbClr val="1F4E79"/>
                </a:solidFill>
                <a:latin typeface="Franklin Gothic Demi" panose="020B0703020102020204" pitchFamily="34" charset="0"/>
                <a:ea typeface="华文细黑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269" y="3621259"/>
            <a:ext cx="7271207" cy="932255"/>
          </a:xfrm>
        </p:spPr>
        <p:txBody>
          <a:bodyPr/>
          <a:lstStyle>
            <a:lvl1pPr marL="0" indent="0" algn="l">
              <a:buNone/>
              <a:defRPr sz="1500" baseline="0">
                <a:solidFill>
                  <a:srgbClr val="1F4E7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861269" y="5313607"/>
            <a:ext cx="5094288" cy="707681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1F4E7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sz="quarter" idx="12"/>
          </p:nvPr>
        </p:nvSpPr>
        <p:spPr>
          <a:xfrm>
            <a:off x="10776520" y="420997"/>
            <a:ext cx="1008112" cy="326655"/>
          </a:xfrm>
        </p:spPr>
        <p:txBody>
          <a:bodyPr/>
          <a:lstStyle>
            <a:lvl1pPr marL="0" indent="0">
              <a:buNone/>
              <a:defRPr sz="1100"/>
            </a:lvl1pPr>
            <a:lvl2pPr marL="700088" indent="0">
              <a:buNone/>
              <a:defRPr/>
            </a:lvl2pPr>
            <a:lvl3pPr marL="1042988" indent="0">
              <a:buNone/>
              <a:defRPr/>
            </a:lvl3pPr>
            <a:lvl4pPr marL="1378744" indent="0">
              <a:buNone/>
              <a:defRPr/>
            </a:lvl4pPr>
            <a:lvl5pPr marL="1378744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3"/>
          </p:nvPr>
        </p:nvSpPr>
        <p:spPr>
          <a:xfrm>
            <a:off x="854075" y="369888"/>
            <a:ext cx="2743200" cy="365125"/>
          </a:xfrm>
        </p:spPr>
        <p:txBody>
          <a:bodyPr/>
          <a:lstStyle>
            <a:lvl1pPr>
              <a:defRPr sz="900" smtClean="0">
                <a:solidFill>
                  <a:srgbClr val="1F4E79"/>
                </a:solidFill>
              </a:defRPr>
            </a:lvl1pPr>
          </a:lstStyle>
          <a:p>
            <a:fld id="{6F65109B-6A3C-3C48-A856-7F197B1E9D84}" type="datetimeFigureOut">
              <a:rPr kumimoji="1" lang="zh-CN" altLang="en-US" smtClean="0"/>
              <a:pPr/>
              <a:t>2019/7/16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04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9" descr="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8125"/>
            <a:ext cx="121999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6630988"/>
            <a:ext cx="736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220" y="143171"/>
            <a:ext cx="11660955" cy="416379"/>
          </a:xfrm>
        </p:spPr>
        <p:txBody>
          <a:bodyPr>
            <a:noAutofit/>
          </a:bodyPr>
          <a:lstStyle>
            <a:lvl1pPr algn="l">
              <a:defRPr sz="2400" b="1" baseline="0">
                <a:solidFill>
                  <a:schemeClr val="accent5">
                    <a:lumMod val="50000"/>
                  </a:schemeClr>
                </a:solidFill>
                <a:latin typeface="Gill Sans MT Condensed" panose="020B0506020104020203" pitchFamily="34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1464" y="1291473"/>
            <a:ext cx="9577064" cy="4666268"/>
          </a:xfrm>
        </p:spPr>
        <p:txBody>
          <a:bodyPr/>
          <a:lstStyle>
            <a:lvl1pPr marL="0" indent="0">
              <a:buNone/>
              <a:defRPr/>
            </a:lvl1pPr>
            <a:lvl2pPr marL="715963" indent="-171450">
              <a:buClr>
                <a:schemeClr val="accent1">
                  <a:lumMod val="50000"/>
                </a:schemeClr>
              </a:buClr>
              <a:defRPr/>
            </a:lvl2pPr>
            <a:lvl3pPr marL="1165225" indent="-171450">
              <a:buClr>
                <a:schemeClr val="accent1">
                  <a:lumMod val="50000"/>
                </a:schemeClr>
              </a:buClr>
              <a:defRPr/>
            </a:lvl3pPr>
            <a:lvl4pPr marL="1431925" indent="-171450">
              <a:buClr>
                <a:schemeClr val="accent1">
                  <a:lumMod val="50000"/>
                </a:schemeClr>
              </a:buClr>
              <a:defRPr/>
            </a:lvl4pPr>
            <a:lvl5pPr marL="1431925" indent="-171450"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513888" y="6630988"/>
            <a:ext cx="514350" cy="184150"/>
          </a:xfrm>
        </p:spPr>
        <p:txBody>
          <a:bodyPr/>
          <a:lstStyle>
            <a:lvl1pPr>
              <a:defRPr sz="750" smtClean="0">
                <a:solidFill>
                  <a:schemeClr val="tx1"/>
                </a:solidFill>
              </a:defRPr>
            </a:lvl1pPr>
          </a:lstStyle>
          <a:p>
            <a:fld id="{1CEFB5BA-5FD6-CF4D-8740-B39FA5EEE4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9" descr="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8125"/>
            <a:ext cx="121999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6630988"/>
            <a:ext cx="736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220" y="143171"/>
            <a:ext cx="11660955" cy="41637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zh-CN" altLang="en-US" sz="2400" b="1" baseline="0" dirty="0">
                <a:solidFill>
                  <a:schemeClr val="accent5">
                    <a:lumMod val="50000"/>
                  </a:schemeClr>
                </a:solidFill>
                <a:latin typeface="Gill Sans MT Condensed" panose="020B0506020104020203" pitchFamily="34" charset="0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513888" y="6630988"/>
            <a:ext cx="514350" cy="184150"/>
          </a:xfrm>
        </p:spPr>
        <p:txBody>
          <a:bodyPr/>
          <a:lstStyle>
            <a:lvl1pPr>
              <a:defRPr sz="750" smtClean="0">
                <a:solidFill>
                  <a:schemeClr val="tx1"/>
                </a:solidFill>
              </a:defRPr>
            </a:lvl1pPr>
          </a:lstStyle>
          <a:p>
            <a:fld id="{1CEFB5BA-5FD6-CF4D-8740-B39FA5EEE4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3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51384" y="980728"/>
            <a:ext cx="5324400" cy="5196235"/>
          </a:xfrm>
        </p:spPr>
        <p:txBody>
          <a:bodyPr/>
          <a:lstStyle>
            <a:lvl1pPr marL="0" indent="0">
              <a:buNone/>
              <a:defRPr/>
            </a:lvl1pPr>
            <a:lvl2pPr marL="447675" indent="-171450">
              <a:buClr>
                <a:schemeClr val="accent1">
                  <a:lumMod val="50000"/>
                </a:schemeClr>
              </a:buClr>
              <a:defRPr/>
            </a:lvl2pPr>
            <a:lvl3pPr marL="714375" indent="-171450">
              <a:buClr>
                <a:schemeClr val="accent1">
                  <a:lumMod val="50000"/>
                </a:schemeClr>
              </a:buClr>
              <a:defRPr/>
            </a:lvl3pPr>
            <a:lvl4pPr marL="990600" indent="-171450">
              <a:buClr>
                <a:schemeClr val="accent1">
                  <a:lumMod val="50000"/>
                </a:schemeClr>
              </a:buClr>
              <a:defRPr/>
            </a:lvl4pPr>
            <a:lvl5pPr marL="990600" indent="-171450"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2024" y="980728"/>
            <a:ext cx="5324400" cy="5196235"/>
          </a:xfrm>
        </p:spPr>
        <p:txBody>
          <a:bodyPr/>
          <a:lstStyle>
            <a:lvl1pPr marL="0" indent="0">
              <a:buNone/>
              <a:defRPr/>
            </a:lvl1pPr>
            <a:lvl2pPr marL="447675" indent="-171450">
              <a:buClr>
                <a:schemeClr val="accent1">
                  <a:lumMod val="50000"/>
                </a:schemeClr>
              </a:buClr>
              <a:defRPr/>
            </a:lvl2pPr>
            <a:lvl3pPr marL="714375" indent="-171450">
              <a:buClr>
                <a:schemeClr val="accent1">
                  <a:lumMod val="50000"/>
                </a:schemeClr>
              </a:buClr>
              <a:defRPr/>
            </a:lvl3pPr>
            <a:lvl4pPr marL="990600" indent="-171450">
              <a:buClr>
                <a:schemeClr val="accent1">
                  <a:lumMod val="50000"/>
                </a:schemeClr>
              </a:buClr>
              <a:defRPr/>
            </a:lvl4pPr>
            <a:lvl5pPr marL="990600" indent="-171450"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58220" y="143171"/>
            <a:ext cx="11660955" cy="41637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zh-CN" altLang="en-US" sz="2400" b="1" baseline="0" dirty="0">
                <a:solidFill>
                  <a:schemeClr val="accent5">
                    <a:lumMod val="50000"/>
                  </a:schemeClr>
                </a:solidFill>
                <a:latin typeface="Gill Sans MT Condensed" panose="020B0506020104020203" pitchFamily="34" charset="0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0" name="Picture 79" descr="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8125"/>
            <a:ext cx="121999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6630988"/>
            <a:ext cx="736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513888" y="6630988"/>
            <a:ext cx="514350" cy="184150"/>
          </a:xfrm>
        </p:spPr>
        <p:txBody>
          <a:bodyPr/>
          <a:lstStyle>
            <a:lvl1pPr>
              <a:defRPr sz="750" smtClean="0">
                <a:solidFill>
                  <a:schemeClr val="tx1"/>
                </a:solidFill>
              </a:defRPr>
            </a:lvl1pPr>
          </a:lstStyle>
          <a:p>
            <a:fld id="{1CEFB5BA-5FD6-CF4D-8740-B39FA5EEE4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79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5109B-6A3C-3C48-A856-7F197B1E9D84}" type="datetimeFigureOut">
              <a:rPr kumimoji="1" lang="zh-CN" altLang="en-US" smtClean="0"/>
              <a:t>2019/7/16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B5BA-5FD6-CF4D-8740-B39FA5EEE4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3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ransition>
    <p:fade thruBlk="1"/>
  </p:transition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just" defTabSz="685800" rtl="0" eaLnBrk="1" fontAlgn="base" hangingPunct="1">
        <a:spcBef>
          <a:spcPts val="0"/>
        </a:spcBef>
        <a:spcAft>
          <a:spcPts val="1800"/>
        </a:spcAft>
        <a:buClr>
          <a:schemeClr val="accent5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1pPr>
      <a:lvl2pPr marL="871538" indent="-171450" algn="just" defTabSz="685800" rtl="0" eaLnBrk="1" fontAlgn="base" hangingPunct="1">
        <a:spcBef>
          <a:spcPts val="0"/>
        </a:spcBef>
        <a:spcAft>
          <a:spcPts val="1800"/>
        </a:spcAft>
        <a:buClr>
          <a:schemeClr val="accent1">
            <a:lumMod val="50000"/>
          </a:schemeClr>
        </a:buClr>
        <a:buFont typeface="Calibri" panose="020F0502020204030204" pitchFamily="34" charset="0"/>
        <a:buChar char="-"/>
        <a:defRPr sz="18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2pPr>
      <a:lvl3pPr marL="1214438" indent="-171450" algn="just" defTabSz="685800" rtl="0" eaLnBrk="1" fontAlgn="base" hangingPunct="1">
        <a:spcBef>
          <a:spcPts val="0"/>
        </a:spcBef>
        <a:spcAft>
          <a:spcPts val="1800"/>
        </a:spcAft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3pPr>
      <a:lvl4pPr marL="1549400" indent="-171450" algn="just" defTabSz="685800" rtl="0" eaLnBrk="1" fontAlgn="base" hangingPunct="1">
        <a:spcBef>
          <a:spcPts val="0"/>
        </a:spcBef>
        <a:spcAft>
          <a:spcPts val="1800"/>
        </a:spcAft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4pPr>
      <a:lvl5pPr marL="1549400" indent="-171450" algn="just" defTabSz="685800" rtl="0" eaLnBrk="1" fontAlgn="base" hangingPunct="1">
        <a:spcBef>
          <a:spcPts val="0"/>
        </a:spcBef>
        <a:spcAft>
          <a:spcPts val="1800"/>
        </a:spcAft>
        <a:buClr>
          <a:schemeClr val="accent1">
            <a:lumMod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11" Type="http://schemas.openxmlformats.org/officeDocument/2006/relationships/image" Target="../media/image29.wmf"/><Relationship Id="rId5" Type="http://schemas.openxmlformats.org/officeDocument/2006/relationships/image" Target="../media/image32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1.png"/><Relationship Id="rId9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jpeg"/><Relationship Id="rId7" Type="http://schemas.openxmlformats.org/officeDocument/2006/relationships/image" Target="../media/image9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1269" y="1837993"/>
            <a:ext cx="10645775" cy="1332371"/>
          </a:xfrm>
        </p:spPr>
        <p:txBody>
          <a:bodyPr>
            <a:normAutofit/>
          </a:bodyPr>
          <a:lstStyle/>
          <a:p>
            <a:r>
              <a:rPr lang="en-US" altLang="zh-CN" sz="3200" b="0" dirty="0"/>
              <a:t>DIP (Deterministic IP)</a:t>
            </a:r>
            <a:endParaRPr lang="zh-CN" altLang="en-US" sz="3200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20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Shen Yan		yanshen@huawei.com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86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/>
              <a:t>仿真实验验证</a:t>
            </a:r>
            <a:r>
              <a:rPr lang="en-US" altLang="zh-CN" dirty="0"/>
              <a:t>DIP</a:t>
            </a:r>
            <a:r>
              <a:rPr lang="zh-CN" altLang="en-US" dirty="0"/>
              <a:t>技术原理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333632"/>
                  </p:ext>
                </p:extLst>
              </p:nvPr>
            </p:nvGraphicFramePr>
            <p:xfrm>
              <a:off x="1892529" y="3520510"/>
              <a:ext cx="7713610" cy="211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4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410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Item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Current Network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DIP network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Max end-to-end</a:t>
                          </a:r>
                          <a:r>
                            <a:rPr lang="en-US" altLang="zh-CN" sz="1600" baseline="0" dirty="0"/>
                            <a:t> delay(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i="1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baseline="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/>
                            <a:t>7220.65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4797.55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Min end-to-end delay(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i="1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4537.17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4780.26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Max Jitter(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i="1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dirty="0"/>
                            <a:t>)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2683.48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17.29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Average utilization of links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28%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3333632"/>
                  </p:ext>
                </p:extLst>
              </p:nvPr>
            </p:nvGraphicFramePr>
            <p:xfrm>
              <a:off x="1892529" y="3520510"/>
              <a:ext cx="7713610" cy="2113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4376"/>
                    <a:gridCol w="2088232"/>
                    <a:gridCol w="2241002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Item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Current Network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DIP </a:t>
                          </a:r>
                          <a:r>
                            <a:rPr lang="en-US" altLang="zh-CN" sz="1600" dirty="0" smtClean="0"/>
                            <a:t>network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80" t="-82667" r="-128829" b="-2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7220.65</a:t>
                          </a:r>
                          <a:endParaRPr lang="zh-CN" altLang="en-US" sz="16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4797.55</a:t>
                          </a:r>
                          <a:endParaRPr lang="zh-CN" altLang="en-US" sz="24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80" t="-180263" r="-128829" b="-190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4537.17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4780.26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80" t="-284000" r="-128829" b="-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2683.48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17.29</a:t>
                          </a:r>
                          <a:endParaRPr lang="zh-CN" altLang="en-US" sz="24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Average utilization of links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>
                              <a:solidFill>
                                <a:schemeClr val="tx1"/>
                              </a:solidFill>
                            </a:rPr>
                            <a:t>28%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dirty="0" smtClean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8" name="组合 7"/>
          <p:cNvGrpSpPr/>
          <p:nvPr/>
        </p:nvGrpSpPr>
        <p:grpSpPr>
          <a:xfrm>
            <a:off x="1640588" y="2137631"/>
            <a:ext cx="6354388" cy="396189"/>
            <a:chOff x="2047335" y="1982556"/>
            <a:chExt cx="5251560" cy="327429"/>
          </a:xfrm>
        </p:grpSpPr>
        <p:grpSp>
          <p:nvGrpSpPr>
            <p:cNvPr id="9" name="Group 41"/>
            <p:cNvGrpSpPr>
              <a:grpSpLocks noChangeAspect="1"/>
            </p:cNvGrpSpPr>
            <p:nvPr/>
          </p:nvGrpSpPr>
          <p:grpSpPr bwMode="auto">
            <a:xfrm>
              <a:off x="3841170" y="2043819"/>
              <a:ext cx="216000" cy="204903"/>
              <a:chOff x="3810" y="540"/>
              <a:chExt cx="506" cy="480"/>
            </a:xfrm>
          </p:grpSpPr>
          <p:sp>
            <p:nvSpPr>
              <p:cNvPr id="94" name="Freeform 42"/>
              <p:cNvSpPr>
                <a:spLocks noChangeAspect="1"/>
              </p:cNvSpPr>
              <p:nvPr/>
            </p:nvSpPr>
            <p:spPr bwMode="auto">
              <a:xfrm>
                <a:off x="3810" y="788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8 h 116"/>
                  <a:gd name="T4" fmla="*/ 0 w 253"/>
                  <a:gd name="T5" fmla="*/ 38 h 116"/>
                  <a:gd name="T6" fmla="*/ 127 w 253"/>
                  <a:gd name="T7" fmla="*/ 116 h 116"/>
                  <a:gd name="T8" fmla="*/ 253 w 253"/>
                  <a:gd name="T9" fmla="*/ 38 h 116"/>
                  <a:gd name="T10" fmla="*/ 253 w 253"/>
                  <a:gd name="T11" fmla="*/ 38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8"/>
                    </a:cubicBezTo>
                    <a:cubicBezTo>
                      <a:pt x="253" y="38"/>
                      <a:pt x="253" y="38"/>
                      <a:pt x="253" y="38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5" name="Oval 43"/>
              <p:cNvSpPr>
                <a:spLocks noChangeAspect="1" noChangeArrowheads="1"/>
              </p:cNvSpPr>
              <p:nvPr/>
            </p:nvSpPr>
            <p:spPr bwMode="auto">
              <a:xfrm>
                <a:off x="3810" y="630"/>
                <a:ext cx="506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96" name="Freeform 44"/>
              <p:cNvSpPr>
                <a:spLocks noChangeAspect="1" noEditPoints="1"/>
              </p:cNvSpPr>
              <p:nvPr/>
            </p:nvSpPr>
            <p:spPr bwMode="auto">
              <a:xfrm>
                <a:off x="3812" y="630"/>
                <a:ext cx="502" cy="318"/>
              </a:xfrm>
              <a:custGeom>
                <a:avLst/>
                <a:gdLst>
                  <a:gd name="T0" fmla="*/ 0 w 251"/>
                  <a:gd name="T1" fmla="*/ 79 h 159"/>
                  <a:gd name="T2" fmla="*/ 126 w 251"/>
                  <a:gd name="T3" fmla="*/ 159 h 159"/>
                  <a:gd name="T4" fmla="*/ 251 w 251"/>
                  <a:gd name="T5" fmla="*/ 79 h 159"/>
                  <a:gd name="T6" fmla="*/ 126 w 251"/>
                  <a:gd name="T7" fmla="*/ 0 h 159"/>
                  <a:gd name="T8" fmla="*/ 0 w 251"/>
                  <a:gd name="T9" fmla="*/ 79 h 159"/>
                  <a:gd name="T10" fmla="*/ 7 w 251"/>
                  <a:gd name="T11" fmla="*/ 79 h 159"/>
                  <a:gd name="T12" fmla="*/ 126 w 251"/>
                  <a:gd name="T13" fmla="*/ 7 h 159"/>
                  <a:gd name="T14" fmla="*/ 244 w 251"/>
                  <a:gd name="T15" fmla="*/ 79 h 159"/>
                  <a:gd name="T16" fmla="*/ 126 w 251"/>
                  <a:gd name="T17" fmla="*/ 151 h 159"/>
                  <a:gd name="T18" fmla="*/ 7 w 251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79"/>
                    </a:moveTo>
                    <a:cubicBezTo>
                      <a:pt x="0" y="123"/>
                      <a:pt x="56" y="159"/>
                      <a:pt x="126" y="159"/>
                    </a:cubicBezTo>
                    <a:cubicBezTo>
                      <a:pt x="195" y="159"/>
                      <a:pt x="251" y="123"/>
                      <a:pt x="251" y="79"/>
                    </a:cubicBezTo>
                    <a:cubicBezTo>
                      <a:pt x="251" y="35"/>
                      <a:pt x="195" y="0"/>
                      <a:pt x="126" y="0"/>
                    </a:cubicBezTo>
                    <a:cubicBezTo>
                      <a:pt x="56" y="0"/>
                      <a:pt x="0" y="35"/>
                      <a:pt x="0" y="79"/>
                    </a:cubicBezTo>
                    <a:close/>
                    <a:moveTo>
                      <a:pt x="7" y="79"/>
                    </a:moveTo>
                    <a:cubicBezTo>
                      <a:pt x="7" y="39"/>
                      <a:pt x="60" y="7"/>
                      <a:pt x="126" y="7"/>
                    </a:cubicBezTo>
                    <a:cubicBezTo>
                      <a:pt x="191" y="7"/>
                      <a:pt x="244" y="39"/>
                      <a:pt x="244" y="79"/>
                    </a:cubicBezTo>
                    <a:cubicBezTo>
                      <a:pt x="244" y="119"/>
                      <a:pt x="191" y="151"/>
                      <a:pt x="126" y="151"/>
                    </a:cubicBezTo>
                    <a:cubicBezTo>
                      <a:pt x="60" y="151"/>
                      <a:pt x="7" y="119"/>
                      <a:pt x="7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7" name="Freeform 45"/>
              <p:cNvSpPr>
                <a:spLocks noChangeAspect="1"/>
              </p:cNvSpPr>
              <p:nvPr/>
            </p:nvSpPr>
            <p:spPr bwMode="auto">
              <a:xfrm>
                <a:off x="3828" y="644"/>
                <a:ext cx="460" cy="198"/>
              </a:xfrm>
              <a:custGeom>
                <a:avLst/>
                <a:gdLst>
                  <a:gd name="T0" fmla="*/ 2 w 230"/>
                  <a:gd name="T1" fmla="*/ 75 h 99"/>
                  <a:gd name="T2" fmla="*/ 119 w 230"/>
                  <a:gd name="T3" fmla="*/ 3 h 99"/>
                  <a:gd name="T4" fmla="*/ 230 w 230"/>
                  <a:gd name="T5" fmla="*/ 51 h 99"/>
                  <a:gd name="T6" fmla="*/ 118 w 230"/>
                  <a:gd name="T7" fmla="*/ 0 h 99"/>
                  <a:gd name="T8" fmla="*/ 0 w 230"/>
                  <a:gd name="T9" fmla="*/ 72 h 99"/>
                  <a:gd name="T10" fmla="*/ 8 w 230"/>
                  <a:gd name="T11" fmla="*/ 99 h 99"/>
                  <a:gd name="T12" fmla="*/ 2 w 230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9"/>
                  <a:gd name="T23" fmla="*/ 230 w 230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9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2"/>
                      <a:pt x="170" y="0"/>
                      <a:pt x="118" y="0"/>
                    </a:cubicBezTo>
                    <a:cubicBezTo>
                      <a:pt x="53" y="0"/>
                      <a:pt x="0" y="33"/>
                      <a:pt x="0" y="72"/>
                    </a:cubicBezTo>
                    <a:cubicBezTo>
                      <a:pt x="0" y="82"/>
                      <a:pt x="3" y="90"/>
                      <a:pt x="8" y="99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8" name="Freeform 46"/>
              <p:cNvSpPr>
                <a:spLocks noChangeAspect="1"/>
              </p:cNvSpPr>
              <p:nvPr/>
            </p:nvSpPr>
            <p:spPr bwMode="auto">
              <a:xfrm>
                <a:off x="3810" y="698"/>
                <a:ext cx="506" cy="234"/>
              </a:xfrm>
              <a:custGeom>
                <a:avLst/>
                <a:gdLst>
                  <a:gd name="T0" fmla="*/ 0 w 253"/>
                  <a:gd name="T1" fmla="*/ 0 h 117"/>
                  <a:gd name="T2" fmla="*/ 0 w 253"/>
                  <a:gd name="T3" fmla="*/ 38 h 117"/>
                  <a:gd name="T4" fmla="*/ 0 w 253"/>
                  <a:gd name="T5" fmla="*/ 38 h 117"/>
                  <a:gd name="T6" fmla="*/ 127 w 253"/>
                  <a:gd name="T7" fmla="*/ 117 h 117"/>
                  <a:gd name="T8" fmla="*/ 253 w 253"/>
                  <a:gd name="T9" fmla="*/ 38 h 117"/>
                  <a:gd name="T10" fmla="*/ 253 w 253"/>
                  <a:gd name="T11" fmla="*/ 38 h 117"/>
                  <a:gd name="T12" fmla="*/ 253 w 253"/>
                  <a:gd name="T13" fmla="*/ 0 h 117"/>
                  <a:gd name="T14" fmla="*/ 0 w 253"/>
                  <a:gd name="T15" fmla="*/ 0 h 1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7"/>
                  <a:gd name="T26" fmla="*/ 253 w 253"/>
                  <a:gd name="T27" fmla="*/ 117 h 1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7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7" y="117"/>
                      <a:pt x="127" y="117"/>
                    </a:cubicBezTo>
                    <a:cubicBezTo>
                      <a:pt x="196" y="117"/>
                      <a:pt x="253" y="81"/>
                      <a:pt x="253" y="38"/>
                    </a:cubicBezTo>
                    <a:cubicBezTo>
                      <a:pt x="253" y="38"/>
                      <a:pt x="253" y="38"/>
                      <a:pt x="253" y="38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9" name="Oval 47"/>
              <p:cNvSpPr>
                <a:spLocks noChangeAspect="1" noChangeArrowheads="1"/>
              </p:cNvSpPr>
              <p:nvPr/>
            </p:nvSpPr>
            <p:spPr bwMode="auto">
              <a:xfrm>
                <a:off x="3810" y="542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100" name="Freeform 48"/>
              <p:cNvSpPr>
                <a:spLocks noChangeAspect="1" noEditPoints="1"/>
              </p:cNvSpPr>
              <p:nvPr/>
            </p:nvSpPr>
            <p:spPr bwMode="auto">
              <a:xfrm>
                <a:off x="3812" y="540"/>
                <a:ext cx="502" cy="318"/>
              </a:xfrm>
              <a:custGeom>
                <a:avLst/>
                <a:gdLst>
                  <a:gd name="T0" fmla="*/ 0 w 251"/>
                  <a:gd name="T1" fmla="*/ 79 h 159"/>
                  <a:gd name="T2" fmla="*/ 126 w 251"/>
                  <a:gd name="T3" fmla="*/ 159 h 159"/>
                  <a:gd name="T4" fmla="*/ 251 w 251"/>
                  <a:gd name="T5" fmla="*/ 79 h 159"/>
                  <a:gd name="T6" fmla="*/ 126 w 251"/>
                  <a:gd name="T7" fmla="*/ 0 h 159"/>
                  <a:gd name="T8" fmla="*/ 0 w 251"/>
                  <a:gd name="T9" fmla="*/ 79 h 159"/>
                  <a:gd name="T10" fmla="*/ 8 w 251"/>
                  <a:gd name="T11" fmla="*/ 79 h 159"/>
                  <a:gd name="T12" fmla="*/ 126 w 251"/>
                  <a:gd name="T13" fmla="*/ 7 h 159"/>
                  <a:gd name="T14" fmla="*/ 243 w 251"/>
                  <a:gd name="T15" fmla="*/ 79 h 159"/>
                  <a:gd name="T16" fmla="*/ 126 w 251"/>
                  <a:gd name="T17" fmla="*/ 151 h 159"/>
                  <a:gd name="T18" fmla="*/ 8 w 251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79"/>
                    </a:moveTo>
                    <a:cubicBezTo>
                      <a:pt x="0" y="123"/>
                      <a:pt x="57" y="159"/>
                      <a:pt x="126" y="159"/>
                    </a:cubicBezTo>
                    <a:cubicBezTo>
                      <a:pt x="195" y="159"/>
                      <a:pt x="251" y="123"/>
                      <a:pt x="251" y="79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79"/>
                    </a:cubicBezTo>
                    <a:close/>
                    <a:moveTo>
                      <a:pt x="8" y="79"/>
                    </a:moveTo>
                    <a:cubicBezTo>
                      <a:pt x="8" y="40"/>
                      <a:pt x="61" y="7"/>
                      <a:pt x="126" y="7"/>
                    </a:cubicBezTo>
                    <a:cubicBezTo>
                      <a:pt x="190" y="7"/>
                      <a:pt x="243" y="40"/>
                      <a:pt x="243" y="79"/>
                    </a:cubicBezTo>
                    <a:cubicBezTo>
                      <a:pt x="243" y="119"/>
                      <a:pt x="190" y="151"/>
                      <a:pt x="126" y="151"/>
                    </a:cubicBezTo>
                    <a:cubicBezTo>
                      <a:pt x="61" y="151"/>
                      <a:pt x="8" y="119"/>
                      <a:pt x="8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1" name="Freeform 49"/>
              <p:cNvSpPr>
                <a:spLocks noChangeAspect="1"/>
              </p:cNvSpPr>
              <p:nvPr/>
            </p:nvSpPr>
            <p:spPr bwMode="auto">
              <a:xfrm>
                <a:off x="3828" y="554"/>
                <a:ext cx="460" cy="198"/>
              </a:xfrm>
              <a:custGeom>
                <a:avLst/>
                <a:gdLst>
                  <a:gd name="T0" fmla="*/ 2 w 230"/>
                  <a:gd name="T1" fmla="*/ 75 h 99"/>
                  <a:gd name="T2" fmla="*/ 119 w 230"/>
                  <a:gd name="T3" fmla="*/ 3 h 99"/>
                  <a:gd name="T4" fmla="*/ 230 w 230"/>
                  <a:gd name="T5" fmla="*/ 51 h 99"/>
                  <a:gd name="T6" fmla="*/ 118 w 230"/>
                  <a:gd name="T7" fmla="*/ 0 h 99"/>
                  <a:gd name="T8" fmla="*/ 0 w 230"/>
                  <a:gd name="T9" fmla="*/ 73 h 99"/>
                  <a:gd name="T10" fmla="*/ 8 w 230"/>
                  <a:gd name="T11" fmla="*/ 99 h 99"/>
                  <a:gd name="T12" fmla="*/ 2 w 230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9"/>
                  <a:gd name="T23" fmla="*/ 230 w 230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9">
                    <a:moveTo>
                      <a:pt x="2" y="75"/>
                    </a:moveTo>
                    <a:cubicBezTo>
                      <a:pt x="2" y="36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2"/>
                      <a:pt x="170" y="0"/>
                      <a:pt x="118" y="0"/>
                    </a:cubicBezTo>
                    <a:cubicBezTo>
                      <a:pt x="53" y="0"/>
                      <a:pt x="0" y="33"/>
                      <a:pt x="0" y="73"/>
                    </a:cubicBezTo>
                    <a:cubicBezTo>
                      <a:pt x="0" y="82"/>
                      <a:pt x="3" y="91"/>
                      <a:pt x="8" y="99"/>
                    </a:cubicBezTo>
                    <a:cubicBezTo>
                      <a:pt x="4" y="92"/>
                      <a:pt x="2" y="84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2" name="Freeform 50"/>
              <p:cNvSpPr>
                <a:spLocks noChangeAspect="1" noEditPoints="1"/>
              </p:cNvSpPr>
              <p:nvPr/>
            </p:nvSpPr>
            <p:spPr bwMode="auto">
              <a:xfrm>
                <a:off x="3900" y="612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3 w 170"/>
                  <a:gd name="T5" fmla="*/ 58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6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1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8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3" y="58"/>
                    </a:cubicBezTo>
                    <a:cubicBezTo>
                      <a:pt x="113" y="58"/>
                      <a:pt x="131" y="49"/>
                      <a:pt x="133" y="48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6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3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0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2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60" y="35"/>
                      <a:pt x="57" y="37"/>
                    </a:cubicBezTo>
                    <a:cubicBezTo>
                      <a:pt x="57" y="37"/>
                      <a:pt x="40" y="46"/>
                      <a:pt x="38" y="46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7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59"/>
                      <a:pt x="28" y="58"/>
                    </a:cubicBezTo>
                    <a:cubicBezTo>
                      <a:pt x="27" y="58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4"/>
                    </a:cubicBezTo>
                    <a:cubicBezTo>
                      <a:pt x="51" y="84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0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103" name="Freeform 51"/>
              <p:cNvSpPr>
                <a:spLocks noChangeAspect="1" noEditPoints="1"/>
              </p:cNvSpPr>
              <p:nvPr/>
            </p:nvSpPr>
            <p:spPr bwMode="auto">
              <a:xfrm>
                <a:off x="3892" y="604"/>
                <a:ext cx="340" cy="188"/>
              </a:xfrm>
              <a:custGeom>
                <a:avLst/>
                <a:gdLst>
                  <a:gd name="T0" fmla="*/ 123 w 170"/>
                  <a:gd name="T1" fmla="*/ 79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0 h 94"/>
                  <a:gd name="T18" fmla="*/ 116 w 170"/>
                  <a:gd name="T19" fmla="*/ 36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6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6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3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19 h 94"/>
                  <a:gd name="T50" fmla="*/ 38 w 170"/>
                  <a:gd name="T51" fmla="*/ 34 h 94"/>
                  <a:gd name="T52" fmla="*/ 54 w 170"/>
                  <a:gd name="T53" fmla="*/ 57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7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79"/>
                      <a:pt x="123" y="79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3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0" y="62"/>
                      <a:pt x="90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1"/>
                      <a:pt x="144" y="60"/>
                    </a:cubicBezTo>
                    <a:cubicBezTo>
                      <a:pt x="143" y="60"/>
                      <a:pt x="133" y="60"/>
                      <a:pt x="132" y="60"/>
                    </a:cubicBezTo>
                    <a:close/>
                    <a:moveTo>
                      <a:pt x="116" y="36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6"/>
                      <a:pt x="120" y="6"/>
                    </a:cubicBezTo>
                    <a:cubicBezTo>
                      <a:pt x="120" y="6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7"/>
                      <a:pt x="111" y="26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39"/>
                      <a:pt x="116" y="36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19"/>
                      <a:pt x="32" y="19"/>
                    </a:cubicBezTo>
                    <a:cubicBezTo>
                      <a:pt x="32" y="19"/>
                      <a:pt x="26" y="32"/>
                      <a:pt x="26" y="33"/>
                    </a:cubicBezTo>
                    <a:cubicBezTo>
                      <a:pt x="27" y="33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7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6"/>
                      <a:pt x="59" y="67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4"/>
                      <a:pt x="5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0" name="Group 53"/>
            <p:cNvGrpSpPr>
              <a:grpSpLocks noChangeAspect="1"/>
            </p:cNvGrpSpPr>
            <p:nvPr/>
          </p:nvGrpSpPr>
          <p:grpSpPr bwMode="auto">
            <a:xfrm>
              <a:off x="4475115" y="1982556"/>
              <a:ext cx="288000" cy="327429"/>
              <a:chOff x="4640" y="493"/>
              <a:chExt cx="504" cy="573"/>
            </a:xfrm>
          </p:grpSpPr>
          <p:sp>
            <p:nvSpPr>
              <p:cNvPr id="80" name="Freeform 54"/>
              <p:cNvSpPr>
                <a:spLocks noChangeAspect="1"/>
              </p:cNvSpPr>
              <p:nvPr/>
            </p:nvSpPr>
            <p:spPr bwMode="auto">
              <a:xfrm>
                <a:off x="4640" y="834"/>
                <a:ext cx="504" cy="232"/>
              </a:xfrm>
              <a:custGeom>
                <a:avLst/>
                <a:gdLst>
                  <a:gd name="T0" fmla="*/ 0 w 252"/>
                  <a:gd name="T1" fmla="*/ 0 h 116"/>
                  <a:gd name="T2" fmla="*/ 0 w 252"/>
                  <a:gd name="T3" fmla="*/ 37 h 116"/>
                  <a:gd name="T4" fmla="*/ 0 w 252"/>
                  <a:gd name="T5" fmla="*/ 37 h 116"/>
                  <a:gd name="T6" fmla="*/ 126 w 252"/>
                  <a:gd name="T7" fmla="*/ 116 h 116"/>
                  <a:gd name="T8" fmla="*/ 252 w 252"/>
                  <a:gd name="T9" fmla="*/ 37 h 116"/>
                  <a:gd name="T10" fmla="*/ 252 w 252"/>
                  <a:gd name="T11" fmla="*/ 37 h 116"/>
                  <a:gd name="T12" fmla="*/ 252 w 252"/>
                  <a:gd name="T13" fmla="*/ 0 h 116"/>
                  <a:gd name="T14" fmla="*/ 0 w 252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6"/>
                  <a:gd name="T26" fmla="*/ 252 w 252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81"/>
                      <a:pt x="56" y="116"/>
                      <a:pt x="126" y="116"/>
                    </a:cubicBezTo>
                    <a:cubicBezTo>
                      <a:pt x="196" y="116"/>
                      <a:pt x="252" y="81"/>
                      <a:pt x="252" y="37"/>
                    </a:cubicBezTo>
                    <a:cubicBezTo>
                      <a:pt x="252" y="37"/>
                      <a:pt x="252" y="37"/>
                      <a:pt x="252" y="37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1" name="Oval 55"/>
              <p:cNvSpPr>
                <a:spLocks noChangeAspect="1" noChangeArrowheads="1"/>
              </p:cNvSpPr>
              <p:nvPr/>
            </p:nvSpPr>
            <p:spPr bwMode="auto">
              <a:xfrm>
                <a:off x="4640" y="676"/>
                <a:ext cx="504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82" name="Freeform 56"/>
              <p:cNvSpPr>
                <a:spLocks noChangeAspect="1" noEditPoints="1"/>
              </p:cNvSpPr>
              <p:nvPr/>
            </p:nvSpPr>
            <p:spPr bwMode="auto">
              <a:xfrm>
                <a:off x="4640" y="674"/>
                <a:ext cx="504" cy="318"/>
              </a:xfrm>
              <a:custGeom>
                <a:avLst/>
                <a:gdLst>
                  <a:gd name="T0" fmla="*/ 0 w 252"/>
                  <a:gd name="T1" fmla="*/ 80 h 159"/>
                  <a:gd name="T2" fmla="*/ 126 w 252"/>
                  <a:gd name="T3" fmla="*/ 159 h 159"/>
                  <a:gd name="T4" fmla="*/ 252 w 252"/>
                  <a:gd name="T5" fmla="*/ 80 h 159"/>
                  <a:gd name="T6" fmla="*/ 126 w 252"/>
                  <a:gd name="T7" fmla="*/ 0 h 159"/>
                  <a:gd name="T8" fmla="*/ 0 w 252"/>
                  <a:gd name="T9" fmla="*/ 80 h 159"/>
                  <a:gd name="T10" fmla="*/ 8 w 252"/>
                  <a:gd name="T11" fmla="*/ 80 h 159"/>
                  <a:gd name="T12" fmla="*/ 126 w 252"/>
                  <a:gd name="T13" fmla="*/ 8 h 159"/>
                  <a:gd name="T14" fmla="*/ 244 w 252"/>
                  <a:gd name="T15" fmla="*/ 80 h 159"/>
                  <a:gd name="T16" fmla="*/ 126 w 252"/>
                  <a:gd name="T17" fmla="*/ 152 h 159"/>
                  <a:gd name="T18" fmla="*/ 8 w 252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59"/>
                  <a:gd name="T32" fmla="*/ 252 w 252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2" y="124"/>
                      <a:pt x="252" y="80"/>
                    </a:cubicBezTo>
                    <a:cubicBezTo>
                      <a:pt x="252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1" y="8"/>
                      <a:pt x="244" y="40"/>
                      <a:pt x="244" y="80"/>
                    </a:cubicBezTo>
                    <a:cubicBezTo>
                      <a:pt x="244" y="120"/>
                      <a:pt x="191" y="152"/>
                      <a:pt x="126" y="152"/>
                    </a:cubicBezTo>
                    <a:cubicBezTo>
                      <a:pt x="61" y="152"/>
                      <a:pt x="8" y="120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3" name="Freeform 57"/>
              <p:cNvSpPr>
                <a:spLocks noChangeAspect="1"/>
              </p:cNvSpPr>
              <p:nvPr/>
            </p:nvSpPr>
            <p:spPr bwMode="auto">
              <a:xfrm>
                <a:off x="4658" y="690"/>
                <a:ext cx="458" cy="196"/>
              </a:xfrm>
              <a:custGeom>
                <a:avLst/>
                <a:gdLst>
                  <a:gd name="T0" fmla="*/ 1 w 229"/>
                  <a:gd name="T1" fmla="*/ 75 h 98"/>
                  <a:gd name="T2" fmla="*/ 119 w 229"/>
                  <a:gd name="T3" fmla="*/ 3 h 98"/>
                  <a:gd name="T4" fmla="*/ 229 w 229"/>
                  <a:gd name="T5" fmla="*/ 51 h 98"/>
                  <a:gd name="T6" fmla="*/ 117 w 229"/>
                  <a:gd name="T7" fmla="*/ 0 h 98"/>
                  <a:gd name="T8" fmla="*/ 0 w 229"/>
                  <a:gd name="T9" fmla="*/ 72 h 98"/>
                  <a:gd name="T10" fmla="*/ 8 w 229"/>
                  <a:gd name="T11" fmla="*/ 98 h 98"/>
                  <a:gd name="T12" fmla="*/ 1 w 229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8"/>
                  <a:gd name="T23" fmla="*/ 229 w 229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8">
                    <a:moveTo>
                      <a:pt x="1" y="75"/>
                    </a:moveTo>
                    <a:cubicBezTo>
                      <a:pt x="1" y="35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1"/>
                    </a:cubicBezTo>
                    <a:cubicBezTo>
                      <a:pt x="215" y="21"/>
                      <a:pt x="170" y="0"/>
                      <a:pt x="117" y="0"/>
                    </a:cubicBezTo>
                    <a:cubicBezTo>
                      <a:pt x="52" y="0"/>
                      <a:pt x="0" y="32"/>
                      <a:pt x="0" y="72"/>
                    </a:cubicBezTo>
                    <a:cubicBezTo>
                      <a:pt x="0" y="82"/>
                      <a:pt x="2" y="90"/>
                      <a:pt x="8" y="98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4" name="Freeform 58"/>
              <p:cNvSpPr>
                <a:spLocks noChangeAspect="1"/>
              </p:cNvSpPr>
              <p:nvPr/>
            </p:nvSpPr>
            <p:spPr bwMode="auto">
              <a:xfrm>
                <a:off x="4640" y="742"/>
                <a:ext cx="504" cy="232"/>
              </a:xfrm>
              <a:custGeom>
                <a:avLst/>
                <a:gdLst>
                  <a:gd name="T0" fmla="*/ 0 w 252"/>
                  <a:gd name="T1" fmla="*/ 0 h 116"/>
                  <a:gd name="T2" fmla="*/ 0 w 252"/>
                  <a:gd name="T3" fmla="*/ 38 h 116"/>
                  <a:gd name="T4" fmla="*/ 0 w 252"/>
                  <a:gd name="T5" fmla="*/ 38 h 116"/>
                  <a:gd name="T6" fmla="*/ 126 w 252"/>
                  <a:gd name="T7" fmla="*/ 116 h 116"/>
                  <a:gd name="T8" fmla="*/ 252 w 252"/>
                  <a:gd name="T9" fmla="*/ 38 h 116"/>
                  <a:gd name="T10" fmla="*/ 252 w 252"/>
                  <a:gd name="T11" fmla="*/ 38 h 116"/>
                  <a:gd name="T12" fmla="*/ 252 w 252"/>
                  <a:gd name="T13" fmla="*/ 0 h 116"/>
                  <a:gd name="T14" fmla="*/ 0 w 252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6"/>
                  <a:gd name="T26" fmla="*/ 252 w 252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6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6" y="116"/>
                      <a:pt x="126" y="116"/>
                    </a:cubicBezTo>
                    <a:cubicBezTo>
                      <a:pt x="196" y="116"/>
                      <a:pt x="252" y="81"/>
                      <a:pt x="252" y="38"/>
                    </a:cubicBezTo>
                    <a:cubicBezTo>
                      <a:pt x="252" y="38"/>
                      <a:pt x="252" y="38"/>
                      <a:pt x="252" y="38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5" name="Oval 59"/>
              <p:cNvSpPr>
                <a:spLocks noChangeAspect="1" noChangeArrowheads="1"/>
              </p:cNvSpPr>
              <p:nvPr/>
            </p:nvSpPr>
            <p:spPr bwMode="auto">
              <a:xfrm>
                <a:off x="4640" y="584"/>
                <a:ext cx="504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86" name="Freeform 60"/>
              <p:cNvSpPr>
                <a:spLocks noChangeAspect="1" noEditPoints="1"/>
              </p:cNvSpPr>
              <p:nvPr/>
            </p:nvSpPr>
            <p:spPr bwMode="auto">
              <a:xfrm>
                <a:off x="4640" y="584"/>
                <a:ext cx="504" cy="318"/>
              </a:xfrm>
              <a:custGeom>
                <a:avLst/>
                <a:gdLst>
                  <a:gd name="T0" fmla="*/ 0 w 252"/>
                  <a:gd name="T1" fmla="*/ 79 h 159"/>
                  <a:gd name="T2" fmla="*/ 126 w 252"/>
                  <a:gd name="T3" fmla="*/ 159 h 159"/>
                  <a:gd name="T4" fmla="*/ 252 w 252"/>
                  <a:gd name="T5" fmla="*/ 79 h 159"/>
                  <a:gd name="T6" fmla="*/ 126 w 252"/>
                  <a:gd name="T7" fmla="*/ 0 h 159"/>
                  <a:gd name="T8" fmla="*/ 0 w 252"/>
                  <a:gd name="T9" fmla="*/ 79 h 159"/>
                  <a:gd name="T10" fmla="*/ 8 w 252"/>
                  <a:gd name="T11" fmla="*/ 79 h 159"/>
                  <a:gd name="T12" fmla="*/ 126 w 252"/>
                  <a:gd name="T13" fmla="*/ 7 h 159"/>
                  <a:gd name="T14" fmla="*/ 244 w 252"/>
                  <a:gd name="T15" fmla="*/ 79 h 159"/>
                  <a:gd name="T16" fmla="*/ 126 w 252"/>
                  <a:gd name="T17" fmla="*/ 151 h 159"/>
                  <a:gd name="T18" fmla="*/ 8 w 252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59"/>
                  <a:gd name="T32" fmla="*/ 252 w 252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59">
                    <a:moveTo>
                      <a:pt x="0" y="79"/>
                    </a:moveTo>
                    <a:cubicBezTo>
                      <a:pt x="0" y="123"/>
                      <a:pt x="57" y="159"/>
                      <a:pt x="126" y="159"/>
                    </a:cubicBezTo>
                    <a:cubicBezTo>
                      <a:pt x="195" y="159"/>
                      <a:pt x="252" y="123"/>
                      <a:pt x="252" y="79"/>
                    </a:cubicBezTo>
                    <a:cubicBezTo>
                      <a:pt x="252" y="35"/>
                      <a:pt x="195" y="0"/>
                      <a:pt x="126" y="0"/>
                    </a:cubicBezTo>
                    <a:cubicBezTo>
                      <a:pt x="57" y="0"/>
                      <a:pt x="0" y="35"/>
                      <a:pt x="0" y="79"/>
                    </a:cubicBezTo>
                    <a:close/>
                    <a:moveTo>
                      <a:pt x="8" y="79"/>
                    </a:moveTo>
                    <a:cubicBezTo>
                      <a:pt x="8" y="39"/>
                      <a:pt x="61" y="7"/>
                      <a:pt x="126" y="7"/>
                    </a:cubicBezTo>
                    <a:cubicBezTo>
                      <a:pt x="191" y="7"/>
                      <a:pt x="244" y="39"/>
                      <a:pt x="244" y="79"/>
                    </a:cubicBezTo>
                    <a:cubicBezTo>
                      <a:pt x="244" y="119"/>
                      <a:pt x="191" y="151"/>
                      <a:pt x="126" y="151"/>
                    </a:cubicBezTo>
                    <a:cubicBezTo>
                      <a:pt x="61" y="151"/>
                      <a:pt x="8" y="119"/>
                      <a:pt x="8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7" name="Freeform 61"/>
              <p:cNvSpPr>
                <a:spLocks noChangeAspect="1"/>
              </p:cNvSpPr>
              <p:nvPr/>
            </p:nvSpPr>
            <p:spPr bwMode="auto">
              <a:xfrm>
                <a:off x="4658" y="598"/>
                <a:ext cx="458" cy="198"/>
              </a:xfrm>
              <a:custGeom>
                <a:avLst/>
                <a:gdLst>
                  <a:gd name="T0" fmla="*/ 1 w 229"/>
                  <a:gd name="T1" fmla="*/ 75 h 99"/>
                  <a:gd name="T2" fmla="*/ 119 w 229"/>
                  <a:gd name="T3" fmla="*/ 3 h 99"/>
                  <a:gd name="T4" fmla="*/ 229 w 229"/>
                  <a:gd name="T5" fmla="*/ 51 h 99"/>
                  <a:gd name="T6" fmla="*/ 117 w 229"/>
                  <a:gd name="T7" fmla="*/ 0 h 99"/>
                  <a:gd name="T8" fmla="*/ 0 w 229"/>
                  <a:gd name="T9" fmla="*/ 73 h 99"/>
                  <a:gd name="T10" fmla="*/ 8 w 229"/>
                  <a:gd name="T11" fmla="*/ 99 h 99"/>
                  <a:gd name="T12" fmla="*/ 1 w 229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9"/>
                  <a:gd name="T23" fmla="*/ 229 w 229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9">
                    <a:moveTo>
                      <a:pt x="1" y="75"/>
                    </a:moveTo>
                    <a:cubicBezTo>
                      <a:pt x="1" y="36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1"/>
                    </a:cubicBezTo>
                    <a:cubicBezTo>
                      <a:pt x="215" y="22"/>
                      <a:pt x="170" y="0"/>
                      <a:pt x="117" y="0"/>
                    </a:cubicBezTo>
                    <a:cubicBezTo>
                      <a:pt x="52" y="0"/>
                      <a:pt x="0" y="33"/>
                      <a:pt x="0" y="73"/>
                    </a:cubicBezTo>
                    <a:cubicBezTo>
                      <a:pt x="0" y="82"/>
                      <a:pt x="2" y="91"/>
                      <a:pt x="8" y="99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8" name="Freeform 62"/>
              <p:cNvSpPr>
                <a:spLocks noChangeAspect="1"/>
              </p:cNvSpPr>
              <p:nvPr/>
            </p:nvSpPr>
            <p:spPr bwMode="auto">
              <a:xfrm>
                <a:off x="4640" y="652"/>
                <a:ext cx="504" cy="234"/>
              </a:xfrm>
              <a:custGeom>
                <a:avLst/>
                <a:gdLst>
                  <a:gd name="T0" fmla="*/ 0 w 252"/>
                  <a:gd name="T1" fmla="*/ 0 h 117"/>
                  <a:gd name="T2" fmla="*/ 0 w 252"/>
                  <a:gd name="T3" fmla="*/ 38 h 117"/>
                  <a:gd name="T4" fmla="*/ 0 w 252"/>
                  <a:gd name="T5" fmla="*/ 38 h 117"/>
                  <a:gd name="T6" fmla="*/ 126 w 252"/>
                  <a:gd name="T7" fmla="*/ 117 h 117"/>
                  <a:gd name="T8" fmla="*/ 252 w 252"/>
                  <a:gd name="T9" fmla="*/ 38 h 117"/>
                  <a:gd name="T10" fmla="*/ 252 w 252"/>
                  <a:gd name="T11" fmla="*/ 38 h 117"/>
                  <a:gd name="T12" fmla="*/ 252 w 252"/>
                  <a:gd name="T13" fmla="*/ 0 h 117"/>
                  <a:gd name="T14" fmla="*/ 0 w 252"/>
                  <a:gd name="T15" fmla="*/ 0 h 1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7"/>
                  <a:gd name="T26" fmla="*/ 252 w 252"/>
                  <a:gd name="T27" fmla="*/ 117 h 1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7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6" y="117"/>
                      <a:pt x="126" y="117"/>
                    </a:cubicBezTo>
                    <a:cubicBezTo>
                      <a:pt x="196" y="117"/>
                      <a:pt x="252" y="81"/>
                      <a:pt x="252" y="38"/>
                    </a:cubicBezTo>
                    <a:cubicBezTo>
                      <a:pt x="252" y="38"/>
                      <a:pt x="252" y="38"/>
                      <a:pt x="252" y="38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89" name="Oval 63"/>
              <p:cNvSpPr>
                <a:spLocks noChangeAspect="1" noChangeArrowheads="1"/>
              </p:cNvSpPr>
              <p:nvPr/>
            </p:nvSpPr>
            <p:spPr bwMode="auto">
              <a:xfrm>
                <a:off x="4640" y="495"/>
                <a:ext cx="504" cy="315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90" name="Freeform 64"/>
              <p:cNvSpPr>
                <a:spLocks noChangeAspect="1" noEditPoints="1"/>
              </p:cNvSpPr>
              <p:nvPr/>
            </p:nvSpPr>
            <p:spPr bwMode="auto">
              <a:xfrm>
                <a:off x="4642" y="493"/>
                <a:ext cx="500" cy="319"/>
              </a:xfrm>
              <a:custGeom>
                <a:avLst/>
                <a:gdLst>
                  <a:gd name="T0" fmla="*/ 0 w 250"/>
                  <a:gd name="T1" fmla="*/ 79 h 159"/>
                  <a:gd name="T2" fmla="*/ 125 w 250"/>
                  <a:gd name="T3" fmla="*/ 159 h 159"/>
                  <a:gd name="T4" fmla="*/ 250 w 250"/>
                  <a:gd name="T5" fmla="*/ 79 h 159"/>
                  <a:gd name="T6" fmla="*/ 125 w 250"/>
                  <a:gd name="T7" fmla="*/ 0 h 159"/>
                  <a:gd name="T8" fmla="*/ 0 w 250"/>
                  <a:gd name="T9" fmla="*/ 79 h 159"/>
                  <a:gd name="T10" fmla="*/ 7 w 250"/>
                  <a:gd name="T11" fmla="*/ 79 h 159"/>
                  <a:gd name="T12" fmla="*/ 125 w 250"/>
                  <a:gd name="T13" fmla="*/ 7 h 159"/>
                  <a:gd name="T14" fmla="*/ 243 w 250"/>
                  <a:gd name="T15" fmla="*/ 79 h 159"/>
                  <a:gd name="T16" fmla="*/ 125 w 250"/>
                  <a:gd name="T17" fmla="*/ 151 h 159"/>
                  <a:gd name="T18" fmla="*/ 7 w 250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159"/>
                  <a:gd name="T32" fmla="*/ 250 w 250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159">
                    <a:moveTo>
                      <a:pt x="0" y="79"/>
                    </a:moveTo>
                    <a:cubicBezTo>
                      <a:pt x="0" y="123"/>
                      <a:pt x="56" y="159"/>
                      <a:pt x="125" y="159"/>
                    </a:cubicBezTo>
                    <a:cubicBezTo>
                      <a:pt x="194" y="159"/>
                      <a:pt x="250" y="123"/>
                      <a:pt x="250" y="79"/>
                    </a:cubicBezTo>
                    <a:cubicBezTo>
                      <a:pt x="250" y="36"/>
                      <a:pt x="194" y="0"/>
                      <a:pt x="125" y="0"/>
                    </a:cubicBezTo>
                    <a:cubicBezTo>
                      <a:pt x="56" y="0"/>
                      <a:pt x="0" y="36"/>
                      <a:pt x="0" y="79"/>
                    </a:cubicBezTo>
                    <a:close/>
                    <a:moveTo>
                      <a:pt x="7" y="79"/>
                    </a:moveTo>
                    <a:cubicBezTo>
                      <a:pt x="7" y="40"/>
                      <a:pt x="60" y="7"/>
                      <a:pt x="125" y="7"/>
                    </a:cubicBezTo>
                    <a:cubicBezTo>
                      <a:pt x="190" y="7"/>
                      <a:pt x="243" y="40"/>
                      <a:pt x="243" y="79"/>
                    </a:cubicBezTo>
                    <a:cubicBezTo>
                      <a:pt x="243" y="119"/>
                      <a:pt x="190" y="151"/>
                      <a:pt x="125" y="151"/>
                    </a:cubicBezTo>
                    <a:cubicBezTo>
                      <a:pt x="60" y="151"/>
                      <a:pt x="7" y="119"/>
                      <a:pt x="7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1" name="Freeform 65"/>
              <p:cNvSpPr>
                <a:spLocks noChangeAspect="1"/>
              </p:cNvSpPr>
              <p:nvPr/>
            </p:nvSpPr>
            <p:spPr bwMode="auto">
              <a:xfrm>
                <a:off x="4658" y="509"/>
                <a:ext cx="458" cy="197"/>
              </a:xfrm>
              <a:custGeom>
                <a:avLst/>
                <a:gdLst>
                  <a:gd name="T0" fmla="*/ 1 w 229"/>
                  <a:gd name="T1" fmla="*/ 75 h 98"/>
                  <a:gd name="T2" fmla="*/ 119 w 229"/>
                  <a:gd name="T3" fmla="*/ 3 h 98"/>
                  <a:gd name="T4" fmla="*/ 229 w 229"/>
                  <a:gd name="T5" fmla="*/ 50 h 98"/>
                  <a:gd name="T6" fmla="*/ 117 w 229"/>
                  <a:gd name="T7" fmla="*/ 0 h 98"/>
                  <a:gd name="T8" fmla="*/ 0 w 229"/>
                  <a:gd name="T9" fmla="*/ 72 h 98"/>
                  <a:gd name="T10" fmla="*/ 8 w 229"/>
                  <a:gd name="T11" fmla="*/ 98 h 98"/>
                  <a:gd name="T12" fmla="*/ 1 w 229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8"/>
                  <a:gd name="T23" fmla="*/ 229 w 229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8">
                    <a:moveTo>
                      <a:pt x="1" y="75"/>
                    </a:moveTo>
                    <a:cubicBezTo>
                      <a:pt x="1" y="35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0"/>
                    </a:cubicBezTo>
                    <a:cubicBezTo>
                      <a:pt x="215" y="21"/>
                      <a:pt x="170" y="0"/>
                      <a:pt x="117" y="0"/>
                    </a:cubicBezTo>
                    <a:cubicBezTo>
                      <a:pt x="52" y="0"/>
                      <a:pt x="0" y="32"/>
                      <a:pt x="0" y="72"/>
                    </a:cubicBezTo>
                    <a:cubicBezTo>
                      <a:pt x="0" y="81"/>
                      <a:pt x="2" y="90"/>
                      <a:pt x="8" y="98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2" name="Freeform 66"/>
              <p:cNvSpPr>
                <a:spLocks noChangeAspect="1" noEditPoints="1"/>
              </p:cNvSpPr>
              <p:nvPr/>
            </p:nvSpPr>
            <p:spPr bwMode="auto">
              <a:xfrm>
                <a:off x="4730" y="566"/>
                <a:ext cx="340" cy="190"/>
              </a:xfrm>
              <a:custGeom>
                <a:avLst/>
                <a:gdLst>
                  <a:gd name="T0" fmla="*/ 123 w 170"/>
                  <a:gd name="T1" fmla="*/ 80 h 95"/>
                  <a:gd name="T2" fmla="*/ 108 w 170"/>
                  <a:gd name="T3" fmla="*/ 62 h 95"/>
                  <a:gd name="T4" fmla="*/ 113 w 170"/>
                  <a:gd name="T5" fmla="*/ 59 h 95"/>
                  <a:gd name="T6" fmla="*/ 125 w 170"/>
                  <a:gd name="T7" fmla="*/ 41 h 95"/>
                  <a:gd name="T8" fmla="*/ 91 w 170"/>
                  <a:gd name="T9" fmla="*/ 60 h 95"/>
                  <a:gd name="T10" fmla="*/ 92 w 170"/>
                  <a:gd name="T11" fmla="*/ 66 h 95"/>
                  <a:gd name="T12" fmla="*/ 110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2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5 w 170"/>
                  <a:gd name="T27" fmla="*/ 11 h 95"/>
                  <a:gd name="T28" fmla="*/ 109 w 170"/>
                  <a:gd name="T29" fmla="*/ 25 h 95"/>
                  <a:gd name="T30" fmla="*/ 86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1 w 170"/>
                  <a:gd name="T37" fmla="*/ 33 h 95"/>
                  <a:gd name="T38" fmla="*/ 38 w 170"/>
                  <a:gd name="T39" fmla="*/ 47 h 95"/>
                  <a:gd name="T40" fmla="*/ 74 w 170"/>
                  <a:gd name="T41" fmla="*/ 38 h 95"/>
                  <a:gd name="T42" fmla="*/ 79 w 170"/>
                  <a:gd name="T43" fmla="*/ 34 h 95"/>
                  <a:gd name="T44" fmla="*/ 59 w 170"/>
                  <a:gd name="T45" fmla="*/ 9 h 95"/>
                  <a:gd name="T46" fmla="*/ 89 w 170"/>
                  <a:gd name="T47" fmla="*/ 2 h 95"/>
                  <a:gd name="T48" fmla="*/ 32 w 170"/>
                  <a:gd name="T49" fmla="*/ 20 h 95"/>
                  <a:gd name="T50" fmla="*/ 38 w 170"/>
                  <a:gd name="T51" fmla="*/ 34 h 95"/>
                  <a:gd name="T52" fmla="*/ 54 w 170"/>
                  <a:gd name="T53" fmla="*/ 58 h 95"/>
                  <a:gd name="T54" fmla="*/ 27 w 170"/>
                  <a:gd name="T55" fmla="*/ 59 h 95"/>
                  <a:gd name="T56" fmla="*/ 6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3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8" y="64"/>
                      <a:pt x="107" y="63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9" y="61"/>
                      <a:pt x="111" y="60"/>
                      <a:pt x="113" y="59"/>
                    </a:cubicBezTo>
                    <a:cubicBezTo>
                      <a:pt x="113" y="59"/>
                      <a:pt x="130" y="50"/>
                      <a:pt x="132" y="49"/>
                    </a:cubicBezTo>
                    <a:cubicBezTo>
                      <a:pt x="131" y="48"/>
                      <a:pt x="126" y="42"/>
                      <a:pt x="125" y="41"/>
                    </a:cubicBezTo>
                    <a:cubicBezTo>
                      <a:pt x="121" y="43"/>
                      <a:pt x="95" y="57"/>
                      <a:pt x="95" y="57"/>
                    </a:cubicBezTo>
                    <a:cubicBezTo>
                      <a:pt x="94" y="58"/>
                      <a:pt x="92" y="59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3"/>
                      <a:pt x="90" y="65"/>
                      <a:pt x="92" y="66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10" y="86"/>
                      <a:pt x="86" y="85"/>
                      <a:pt x="84" y="85"/>
                    </a:cubicBezTo>
                    <a:cubicBezTo>
                      <a:pt x="84" y="87"/>
                      <a:pt x="81" y="93"/>
                      <a:pt x="81" y="94"/>
                    </a:cubicBezTo>
                    <a:cubicBezTo>
                      <a:pt x="82" y="94"/>
                      <a:pt x="127" y="95"/>
                      <a:pt x="129" y="95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6"/>
                      <a:pt x="142" y="37"/>
                    </a:cubicBezTo>
                    <a:cubicBezTo>
                      <a:pt x="144" y="37"/>
                      <a:pt x="153" y="37"/>
                      <a:pt x="155" y="37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10"/>
                      <a:pt x="118" y="11"/>
                    </a:cubicBezTo>
                    <a:cubicBezTo>
                      <a:pt x="119" y="11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5"/>
                    </a:cubicBezTo>
                    <a:cubicBezTo>
                      <a:pt x="109" y="25"/>
                      <a:pt x="99" y="15"/>
                      <a:pt x="99" y="14"/>
                    </a:cubicBezTo>
                    <a:cubicBezTo>
                      <a:pt x="97" y="15"/>
                      <a:pt x="88" y="20"/>
                      <a:pt x="86" y="20"/>
                    </a:cubicBezTo>
                    <a:cubicBezTo>
                      <a:pt x="89" y="23"/>
                      <a:pt x="102" y="37"/>
                      <a:pt x="102" y="37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2"/>
                      <a:pt x="62" y="33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5"/>
                      <a:pt x="59" y="36"/>
                      <a:pt x="57" y="37"/>
                    </a:cubicBezTo>
                    <a:cubicBezTo>
                      <a:pt x="57" y="37"/>
                      <a:pt x="39" y="46"/>
                      <a:pt x="38" y="47"/>
                    </a:cubicBezTo>
                    <a:cubicBezTo>
                      <a:pt x="38" y="47"/>
                      <a:pt x="44" y="53"/>
                      <a:pt x="44" y="54"/>
                    </a:cubicBezTo>
                    <a:cubicBezTo>
                      <a:pt x="49" y="52"/>
                      <a:pt x="74" y="38"/>
                      <a:pt x="74" y="38"/>
                    </a:cubicBezTo>
                    <a:cubicBezTo>
                      <a:pt x="76" y="38"/>
                      <a:pt x="77" y="36"/>
                      <a:pt x="78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10"/>
                      <a:pt x="85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0" y="2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6"/>
                      <a:pt x="19" y="76"/>
                      <a:pt x="19" y="76"/>
                    </a:cubicBezTo>
                    <a:cubicBezTo>
                      <a:pt x="19" y="76"/>
                      <a:pt x="27" y="60"/>
                      <a:pt x="27" y="59"/>
                    </a:cubicBezTo>
                    <a:cubicBezTo>
                      <a:pt x="26" y="59"/>
                      <a:pt x="17" y="58"/>
                      <a:pt x="15" y="58"/>
                    </a:cubicBezTo>
                    <a:cubicBezTo>
                      <a:pt x="14" y="60"/>
                      <a:pt x="6" y="78"/>
                      <a:pt x="6" y="78"/>
                    </a:cubicBezTo>
                    <a:cubicBezTo>
                      <a:pt x="6" y="78"/>
                      <a:pt x="0" y="91"/>
                      <a:pt x="0" y="92"/>
                    </a:cubicBezTo>
                    <a:cubicBezTo>
                      <a:pt x="1" y="92"/>
                      <a:pt x="46" y="93"/>
                      <a:pt x="48" y="93"/>
                    </a:cubicBezTo>
                    <a:cubicBezTo>
                      <a:pt x="48" y="92"/>
                      <a:pt x="51" y="85"/>
                      <a:pt x="52" y="85"/>
                    </a:cubicBezTo>
                    <a:cubicBezTo>
                      <a:pt x="50" y="85"/>
                      <a:pt x="25" y="84"/>
                      <a:pt x="25" y="84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1"/>
                      <a:pt x="71" y="81"/>
                    </a:cubicBezTo>
                    <a:cubicBezTo>
                      <a:pt x="72" y="81"/>
                      <a:pt x="82" y="76"/>
                      <a:pt x="83" y="75"/>
                    </a:cubicBezTo>
                    <a:cubicBezTo>
                      <a:pt x="81" y="73"/>
                      <a:pt x="68" y="58"/>
                      <a:pt x="68" y="58"/>
                    </a:cubicBezTo>
                    <a:cubicBezTo>
                      <a:pt x="65" y="56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93" name="Freeform 67"/>
              <p:cNvSpPr>
                <a:spLocks noChangeAspect="1" noEditPoints="1"/>
              </p:cNvSpPr>
              <p:nvPr/>
            </p:nvSpPr>
            <p:spPr bwMode="auto">
              <a:xfrm>
                <a:off x="4720" y="55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6 w 170"/>
                  <a:gd name="T7" fmla="*/ 41 h 94"/>
                  <a:gd name="T8" fmla="*/ 92 w 170"/>
                  <a:gd name="T9" fmla="*/ 60 h 94"/>
                  <a:gd name="T10" fmla="*/ 92 w 170"/>
                  <a:gd name="T11" fmla="*/ 66 h 94"/>
                  <a:gd name="T12" fmla="*/ 111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5 w 170"/>
                  <a:gd name="T41" fmla="*/ 38 h 94"/>
                  <a:gd name="T42" fmla="*/ 79 w 170"/>
                  <a:gd name="T43" fmla="*/ 34 h 94"/>
                  <a:gd name="T44" fmla="*/ 60 w 170"/>
                  <a:gd name="T45" fmla="*/ 9 h 94"/>
                  <a:gd name="T46" fmla="*/ 89 w 170"/>
                  <a:gd name="T47" fmla="*/ 1 h 94"/>
                  <a:gd name="T48" fmla="*/ 33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8 w 170"/>
                  <a:gd name="T55" fmla="*/ 58 h 94"/>
                  <a:gd name="T56" fmla="*/ 7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4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9" y="64"/>
                      <a:pt x="108" y="63"/>
                      <a:pt x="108" y="62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1" y="49"/>
                      <a:pt x="132" y="48"/>
                    </a:cubicBezTo>
                    <a:cubicBezTo>
                      <a:pt x="132" y="47"/>
                      <a:pt x="126" y="41"/>
                      <a:pt x="126" y="41"/>
                    </a:cubicBezTo>
                    <a:cubicBezTo>
                      <a:pt x="121" y="43"/>
                      <a:pt x="96" y="56"/>
                      <a:pt x="96" y="56"/>
                    </a:cubicBezTo>
                    <a:cubicBezTo>
                      <a:pt x="94" y="57"/>
                      <a:pt x="93" y="58"/>
                      <a:pt x="92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2"/>
                      <a:pt x="91" y="64"/>
                      <a:pt x="92" y="66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11" y="85"/>
                      <a:pt x="87" y="85"/>
                      <a:pt x="85" y="85"/>
                    </a:cubicBezTo>
                    <a:cubicBezTo>
                      <a:pt x="84" y="86"/>
                      <a:pt x="82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3" y="35"/>
                      <a:pt x="143" y="36"/>
                    </a:cubicBezTo>
                    <a:cubicBezTo>
                      <a:pt x="144" y="36"/>
                      <a:pt x="154" y="36"/>
                      <a:pt x="155" y="36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9"/>
                      <a:pt x="119" y="10"/>
                    </a:cubicBezTo>
                    <a:cubicBezTo>
                      <a:pt x="120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1" y="27"/>
                      <a:pt x="109" y="24"/>
                    </a:cubicBezTo>
                    <a:cubicBezTo>
                      <a:pt x="109" y="24"/>
                      <a:pt x="100" y="14"/>
                      <a:pt x="99" y="13"/>
                    </a:cubicBezTo>
                    <a:cubicBezTo>
                      <a:pt x="98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9" y="47"/>
                      <a:pt x="44" y="53"/>
                      <a:pt x="45" y="53"/>
                    </a:cubicBezTo>
                    <a:cubicBezTo>
                      <a:pt x="49" y="51"/>
                      <a:pt x="75" y="38"/>
                      <a:pt x="75" y="38"/>
                    </a:cubicBezTo>
                    <a:cubicBezTo>
                      <a:pt x="76" y="37"/>
                      <a:pt x="78" y="36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8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9"/>
                      <a:pt x="86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1" y="1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7" y="59"/>
                      <a:pt x="28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5" y="59"/>
                      <a:pt x="7" y="77"/>
                      <a:pt x="7" y="77"/>
                    </a:cubicBezTo>
                    <a:cubicBezTo>
                      <a:pt x="7" y="77"/>
                      <a:pt x="1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9" y="91"/>
                      <a:pt x="52" y="85"/>
                      <a:pt x="52" y="84"/>
                    </a:cubicBezTo>
                    <a:cubicBezTo>
                      <a:pt x="51" y="84"/>
                      <a:pt x="25" y="83"/>
                      <a:pt x="25" y="83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0"/>
                      <a:pt x="71" y="81"/>
                    </a:cubicBezTo>
                    <a:cubicBezTo>
                      <a:pt x="73" y="80"/>
                      <a:pt x="82" y="75"/>
                      <a:pt x="84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6" y="55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1" name="Group 41"/>
            <p:cNvGrpSpPr>
              <a:grpSpLocks noChangeAspect="1"/>
            </p:cNvGrpSpPr>
            <p:nvPr/>
          </p:nvGrpSpPr>
          <p:grpSpPr bwMode="auto">
            <a:xfrm>
              <a:off x="5887005" y="2043819"/>
              <a:ext cx="216000" cy="204903"/>
              <a:chOff x="3810" y="540"/>
              <a:chExt cx="506" cy="480"/>
            </a:xfrm>
          </p:grpSpPr>
          <p:sp>
            <p:nvSpPr>
              <p:cNvPr id="70" name="Freeform 42"/>
              <p:cNvSpPr>
                <a:spLocks noChangeAspect="1"/>
              </p:cNvSpPr>
              <p:nvPr/>
            </p:nvSpPr>
            <p:spPr bwMode="auto">
              <a:xfrm>
                <a:off x="3810" y="788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8 h 116"/>
                  <a:gd name="T4" fmla="*/ 0 w 253"/>
                  <a:gd name="T5" fmla="*/ 38 h 116"/>
                  <a:gd name="T6" fmla="*/ 127 w 253"/>
                  <a:gd name="T7" fmla="*/ 116 h 116"/>
                  <a:gd name="T8" fmla="*/ 253 w 253"/>
                  <a:gd name="T9" fmla="*/ 38 h 116"/>
                  <a:gd name="T10" fmla="*/ 253 w 253"/>
                  <a:gd name="T11" fmla="*/ 38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8"/>
                    </a:cubicBezTo>
                    <a:cubicBezTo>
                      <a:pt x="253" y="38"/>
                      <a:pt x="253" y="38"/>
                      <a:pt x="253" y="38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1" name="Oval 43"/>
              <p:cNvSpPr>
                <a:spLocks noChangeAspect="1" noChangeArrowheads="1"/>
              </p:cNvSpPr>
              <p:nvPr/>
            </p:nvSpPr>
            <p:spPr bwMode="auto">
              <a:xfrm>
                <a:off x="3810" y="630"/>
                <a:ext cx="506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72" name="Freeform 44"/>
              <p:cNvSpPr>
                <a:spLocks noChangeAspect="1" noEditPoints="1"/>
              </p:cNvSpPr>
              <p:nvPr/>
            </p:nvSpPr>
            <p:spPr bwMode="auto">
              <a:xfrm>
                <a:off x="3812" y="630"/>
                <a:ext cx="502" cy="318"/>
              </a:xfrm>
              <a:custGeom>
                <a:avLst/>
                <a:gdLst>
                  <a:gd name="T0" fmla="*/ 0 w 251"/>
                  <a:gd name="T1" fmla="*/ 79 h 159"/>
                  <a:gd name="T2" fmla="*/ 126 w 251"/>
                  <a:gd name="T3" fmla="*/ 159 h 159"/>
                  <a:gd name="T4" fmla="*/ 251 w 251"/>
                  <a:gd name="T5" fmla="*/ 79 h 159"/>
                  <a:gd name="T6" fmla="*/ 126 w 251"/>
                  <a:gd name="T7" fmla="*/ 0 h 159"/>
                  <a:gd name="T8" fmla="*/ 0 w 251"/>
                  <a:gd name="T9" fmla="*/ 79 h 159"/>
                  <a:gd name="T10" fmla="*/ 7 w 251"/>
                  <a:gd name="T11" fmla="*/ 79 h 159"/>
                  <a:gd name="T12" fmla="*/ 126 w 251"/>
                  <a:gd name="T13" fmla="*/ 7 h 159"/>
                  <a:gd name="T14" fmla="*/ 244 w 251"/>
                  <a:gd name="T15" fmla="*/ 79 h 159"/>
                  <a:gd name="T16" fmla="*/ 126 w 251"/>
                  <a:gd name="T17" fmla="*/ 151 h 159"/>
                  <a:gd name="T18" fmla="*/ 7 w 251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79"/>
                    </a:moveTo>
                    <a:cubicBezTo>
                      <a:pt x="0" y="123"/>
                      <a:pt x="56" y="159"/>
                      <a:pt x="126" y="159"/>
                    </a:cubicBezTo>
                    <a:cubicBezTo>
                      <a:pt x="195" y="159"/>
                      <a:pt x="251" y="123"/>
                      <a:pt x="251" y="79"/>
                    </a:cubicBezTo>
                    <a:cubicBezTo>
                      <a:pt x="251" y="35"/>
                      <a:pt x="195" y="0"/>
                      <a:pt x="126" y="0"/>
                    </a:cubicBezTo>
                    <a:cubicBezTo>
                      <a:pt x="56" y="0"/>
                      <a:pt x="0" y="35"/>
                      <a:pt x="0" y="79"/>
                    </a:cubicBezTo>
                    <a:close/>
                    <a:moveTo>
                      <a:pt x="7" y="79"/>
                    </a:moveTo>
                    <a:cubicBezTo>
                      <a:pt x="7" y="39"/>
                      <a:pt x="60" y="7"/>
                      <a:pt x="126" y="7"/>
                    </a:cubicBezTo>
                    <a:cubicBezTo>
                      <a:pt x="191" y="7"/>
                      <a:pt x="244" y="39"/>
                      <a:pt x="244" y="79"/>
                    </a:cubicBezTo>
                    <a:cubicBezTo>
                      <a:pt x="244" y="119"/>
                      <a:pt x="191" y="151"/>
                      <a:pt x="126" y="151"/>
                    </a:cubicBezTo>
                    <a:cubicBezTo>
                      <a:pt x="60" y="151"/>
                      <a:pt x="7" y="119"/>
                      <a:pt x="7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3" name="Freeform 45"/>
              <p:cNvSpPr>
                <a:spLocks noChangeAspect="1"/>
              </p:cNvSpPr>
              <p:nvPr/>
            </p:nvSpPr>
            <p:spPr bwMode="auto">
              <a:xfrm>
                <a:off x="3828" y="644"/>
                <a:ext cx="460" cy="198"/>
              </a:xfrm>
              <a:custGeom>
                <a:avLst/>
                <a:gdLst>
                  <a:gd name="T0" fmla="*/ 2 w 230"/>
                  <a:gd name="T1" fmla="*/ 75 h 99"/>
                  <a:gd name="T2" fmla="*/ 119 w 230"/>
                  <a:gd name="T3" fmla="*/ 3 h 99"/>
                  <a:gd name="T4" fmla="*/ 230 w 230"/>
                  <a:gd name="T5" fmla="*/ 51 h 99"/>
                  <a:gd name="T6" fmla="*/ 118 w 230"/>
                  <a:gd name="T7" fmla="*/ 0 h 99"/>
                  <a:gd name="T8" fmla="*/ 0 w 230"/>
                  <a:gd name="T9" fmla="*/ 72 h 99"/>
                  <a:gd name="T10" fmla="*/ 8 w 230"/>
                  <a:gd name="T11" fmla="*/ 99 h 99"/>
                  <a:gd name="T12" fmla="*/ 2 w 230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9"/>
                  <a:gd name="T23" fmla="*/ 230 w 230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9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2"/>
                      <a:pt x="170" y="0"/>
                      <a:pt x="118" y="0"/>
                    </a:cubicBezTo>
                    <a:cubicBezTo>
                      <a:pt x="53" y="0"/>
                      <a:pt x="0" y="33"/>
                      <a:pt x="0" y="72"/>
                    </a:cubicBezTo>
                    <a:cubicBezTo>
                      <a:pt x="0" y="82"/>
                      <a:pt x="3" y="90"/>
                      <a:pt x="8" y="99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4" name="Freeform 46"/>
              <p:cNvSpPr>
                <a:spLocks noChangeAspect="1"/>
              </p:cNvSpPr>
              <p:nvPr/>
            </p:nvSpPr>
            <p:spPr bwMode="auto">
              <a:xfrm>
                <a:off x="3810" y="698"/>
                <a:ext cx="506" cy="234"/>
              </a:xfrm>
              <a:custGeom>
                <a:avLst/>
                <a:gdLst>
                  <a:gd name="T0" fmla="*/ 0 w 253"/>
                  <a:gd name="T1" fmla="*/ 0 h 117"/>
                  <a:gd name="T2" fmla="*/ 0 w 253"/>
                  <a:gd name="T3" fmla="*/ 38 h 117"/>
                  <a:gd name="T4" fmla="*/ 0 w 253"/>
                  <a:gd name="T5" fmla="*/ 38 h 117"/>
                  <a:gd name="T6" fmla="*/ 127 w 253"/>
                  <a:gd name="T7" fmla="*/ 117 h 117"/>
                  <a:gd name="T8" fmla="*/ 253 w 253"/>
                  <a:gd name="T9" fmla="*/ 38 h 117"/>
                  <a:gd name="T10" fmla="*/ 253 w 253"/>
                  <a:gd name="T11" fmla="*/ 38 h 117"/>
                  <a:gd name="T12" fmla="*/ 253 w 253"/>
                  <a:gd name="T13" fmla="*/ 0 h 117"/>
                  <a:gd name="T14" fmla="*/ 0 w 253"/>
                  <a:gd name="T15" fmla="*/ 0 h 1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7"/>
                  <a:gd name="T26" fmla="*/ 253 w 253"/>
                  <a:gd name="T27" fmla="*/ 117 h 1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7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7" y="117"/>
                      <a:pt x="127" y="117"/>
                    </a:cubicBezTo>
                    <a:cubicBezTo>
                      <a:pt x="196" y="117"/>
                      <a:pt x="253" y="81"/>
                      <a:pt x="253" y="38"/>
                    </a:cubicBezTo>
                    <a:cubicBezTo>
                      <a:pt x="253" y="38"/>
                      <a:pt x="253" y="38"/>
                      <a:pt x="253" y="38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5" name="Oval 47"/>
              <p:cNvSpPr>
                <a:spLocks noChangeAspect="1" noChangeArrowheads="1"/>
              </p:cNvSpPr>
              <p:nvPr/>
            </p:nvSpPr>
            <p:spPr bwMode="auto">
              <a:xfrm>
                <a:off x="3810" y="542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76" name="Freeform 48"/>
              <p:cNvSpPr>
                <a:spLocks noChangeAspect="1" noEditPoints="1"/>
              </p:cNvSpPr>
              <p:nvPr/>
            </p:nvSpPr>
            <p:spPr bwMode="auto">
              <a:xfrm>
                <a:off x="3812" y="540"/>
                <a:ext cx="502" cy="318"/>
              </a:xfrm>
              <a:custGeom>
                <a:avLst/>
                <a:gdLst>
                  <a:gd name="T0" fmla="*/ 0 w 251"/>
                  <a:gd name="T1" fmla="*/ 79 h 159"/>
                  <a:gd name="T2" fmla="*/ 126 w 251"/>
                  <a:gd name="T3" fmla="*/ 159 h 159"/>
                  <a:gd name="T4" fmla="*/ 251 w 251"/>
                  <a:gd name="T5" fmla="*/ 79 h 159"/>
                  <a:gd name="T6" fmla="*/ 126 w 251"/>
                  <a:gd name="T7" fmla="*/ 0 h 159"/>
                  <a:gd name="T8" fmla="*/ 0 w 251"/>
                  <a:gd name="T9" fmla="*/ 79 h 159"/>
                  <a:gd name="T10" fmla="*/ 8 w 251"/>
                  <a:gd name="T11" fmla="*/ 79 h 159"/>
                  <a:gd name="T12" fmla="*/ 126 w 251"/>
                  <a:gd name="T13" fmla="*/ 7 h 159"/>
                  <a:gd name="T14" fmla="*/ 243 w 251"/>
                  <a:gd name="T15" fmla="*/ 79 h 159"/>
                  <a:gd name="T16" fmla="*/ 126 w 251"/>
                  <a:gd name="T17" fmla="*/ 151 h 159"/>
                  <a:gd name="T18" fmla="*/ 8 w 251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79"/>
                    </a:moveTo>
                    <a:cubicBezTo>
                      <a:pt x="0" y="123"/>
                      <a:pt x="57" y="159"/>
                      <a:pt x="126" y="159"/>
                    </a:cubicBezTo>
                    <a:cubicBezTo>
                      <a:pt x="195" y="159"/>
                      <a:pt x="251" y="123"/>
                      <a:pt x="251" y="79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79"/>
                    </a:cubicBezTo>
                    <a:close/>
                    <a:moveTo>
                      <a:pt x="8" y="79"/>
                    </a:moveTo>
                    <a:cubicBezTo>
                      <a:pt x="8" y="40"/>
                      <a:pt x="61" y="7"/>
                      <a:pt x="126" y="7"/>
                    </a:cubicBezTo>
                    <a:cubicBezTo>
                      <a:pt x="190" y="7"/>
                      <a:pt x="243" y="40"/>
                      <a:pt x="243" y="79"/>
                    </a:cubicBezTo>
                    <a:cubicBezTo>
                      <a:pt x="243" y="119"/>
                      <a:pt x="190" y="151"/>
                      <a:pt x="126" y="151"/>
                    </a:cubicBezTo>
                    <a:cubicBezTo>
                      <a:pt x="61" y="151"/>
                      <a:pt x="8" y="119"/>
                      <a:pt x="8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7" name="Freeform 49"/>
              <p:cNvSpPr>
                <a:spLocks noChangeAspect="1"/>
              </p:cNvSpPr>
              <p:nvPr/>
            </p:nvSpPr>
            <p:spPr bwMode="auto">
              <a:xfrm>
                <a:off x="3828" y="554"/>
                <a:ext cx="460" cy="198"/>
              </a:xfrm>
              <a:custGeom>
                <a:avLst/>
                <a:gdLst>
                  <a:gd name="T0" fmla="*/ 2 w 230"/>
                  <a:gd name="T1" fmla="*/ 75 h 99"/>
                  <a:gd name="T2" fmla="*/ 119 w 230"/>
                  <a:gd name="T3" fmla="*/ 3 h 99"/>
                  <a:gd name="T4" fmla="*/ 230 w 230"/>
                  <a:gd name="T5" fmla="*/ 51 h 99"/>
                  <a:gd name="T6" fmla="*/ 118 w 230"/>
                  <a:gd name="T7" fmla="*/ 0 h 99"/>
                  <a:gd name="T8" fmla="*/ 0 w 230"/>
                  <a:gd name="T9" fmla="*/ 73 h 99"/>
                  <a:gd name="T10" fmla="*/ 8 w 230"/>
                  <a:gd name="T11" fmla="*/ 99 h 99"/>
                  <a:gd name="T12" fmla="*/ 2 w 230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9"/>
                  <a:gd name="T23" fmla="*/ 230 w 230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9">
                    <a:moveTo>
                      <a:pt x="2" y="75"/>
                    </a:moveTo>
                    <a:cubicBezTo>
                      <a:pt x="2" y="36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2"/>
                      <a:pt x="170" y="0"/>
                      <a:pt x="118" y="0"/>
                    </a:cubicBezTo>
                    <a:cubicBezTo>
                      <a:pt x="53" y="0"/>
                      <a:pt x="0" y="33"/>
                      <a:pt x="0" y="73"/>
                    </a:cubicBezTo>
                    <a:cubicBezTo>
                      <a:pt x="0" y="82"/>
                      <a:pt x="3" y="91"/>
                      <a:pt x="8" y="99"/>
                    </a:cubicBezTo>
                    <a:cubicBezTo>
                      <a:pt x="4" y="92"/>
                      <a:pt x="2" y="84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8" name="Freeform 50"/>
              <p:cNvSpPr>
                <a:spLocks noChangeAspect="1" noEditPoints="1"/>
              </p:cNvSpPr>
              <p:nvPr/>
            </p:nvSpPr>
            <p:spPr bwMode="auto">
              <a:xfrm>
                <a:off x="3900" y="612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3 w 170"/>
                  <a:gd name="T5" fmla="*/ 58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6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1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8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3" y="58"/>
                    </a:cubicBezTo>
                    <a:cubicBezTo>
                      <a:pt x="113" y="58"/>
                      <a:pt x="131" y="49"/>
                      <a:pt x="133" y="48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6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3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0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2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60" y="35"/>
                      <a:pt x="57" y="37"/>
                    </a:cubicBezTo>
                    <a:cubicBezTo>
                      <a:pt x="57" y="37"/>
                      <a:pt x="40" y="46"/>
                      <a:pt x="38" y="46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7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59"/>
                      <a:pt x="28" y="58"/>
                    </a:cubicBezTo>
                    <a:cubicBezTo>
                      <a:pt x="27" y="58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4"/>
                    </a:cubicBezTo>
                    <a:cubicBezTo>
                      <a:pt x="51" y="84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0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9" name="Freeform 51"/>
              <p:cNvSpPr>
                <a:spLocks noChangeAspect="1" noEditPoints="1"/>
              </p:cNvSpPr>
              <p:nvPr/>
            </p:nvSpPr>
            <p:spPr bwMode="auto">
              <a:xfrm>
                <a:off x="3892" y="604"/>
                <a:ext cx="340" cy="188"/>
              </a:xfrm>
              <a:custGeom>
                <a:avLst/>
                <a:gdLst>
                  <a:gd name="T0" fmla="*/ 123 w 170"/>
                  <a:gd name="T1" fmla="*/ 79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0 h 94"/>
                  <a:gd name="T18" fmla="*/ 116 w 170"/>
                  <a:gd name="T19" fmla="*/ 36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6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6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3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19 h 94"/>
                  <a:gd name="T50" fmla="*/ 38 w 170"/>
                  <a:gd name="T51" fmla="*/ 34 h 94"/>
                  <a:gd name="T52" fmla="*/ 54 w 170"/>
                  <a:gd name="T53" fmla="*/ 57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7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79"/>
                      <a:pt x="123" y="79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3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0" y="62"/>
                      <a:pt x="90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1"/>
                      <a:pt x="144" y="60"/>
                    </a:cubicBezTo>
                    <a:cubicBezTo>
                      <a:pt x="143" y="60"/>
                      <a:pt x="133" y="60"/>
                      <a:pt x="132" y="60"/>
                    </a:cubicBezTo>
                    <a:close/>
                    <a:moveTo>
                      <a:pt x="116" y="36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6"/>
                      <a:pt x="120" y="6"/>
                    </a:cubicBezTo>
                    <a:cubicBezTo>
                      <a:pt x="120" y="6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7"/>
                      <a:pt x="111" y="26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39"/>
                      <a:pt x="116" y="36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0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19"/>
                      <a:pt x="32" y="19"/>
                    </a:cubicBezTo>
                    <a:cubicBezTo>
                      <a:pt x="32" y="19"/>
                      <a:pt x="26" y="32"/>
                      <a:pt x="26" y="33"/>
                    </a:cubicBezTo>
                    <a:cubicBezTo>
                      <a:pt x="27" y="33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7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6"/>
                      <a:pt x="59" y="67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4"/>
                      <a:pt x="5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2" name="Group 53"/>
            <p:cNvGrpSpPr>
              <a:grpSpLocks noChangeAspect="1"/>
            </p:cNvGrpSpPr>
            <p:nvPr/>
          </p:nvGrpSpPr>
          <p:grpSpPr bwMode="auto">
            <a:xfrm>
              <a:off x="5181060" y="1982556"/>
              <a:ext cx="288000" cy="327428"/>
              <a:chOff x="4640" y="493"/>
              <a:chExt cx="504" cy="573"/>
            </a:xfrm>
          </p:grpSpPr>
          <p:sp>
            <p:nvSpPr>
              <p:cNvPr id="56" name="Freeform 54"/>
              <p:cNvSpPr>
                <a:spLocks noChangeAspect="1"/>
              </p:cNvSpPr>
              <p:nvPr/>
            </p:nvSpPr>
            <p:spPr bwMode="auto">
              <a:xfrm>
                <a:off x="4640" y="834"/>
                <a:ext cx="504" cy="232"/>
              </a:xfrm>
              <a:custGeom>
                <a:avLst/>
                <a:gdLst>
                  <a:gd name="T0" fmla="*/ 0 w 252"/>
                  <a:gd name="T1" fmla="*/ 0 h 116"/>
                  <a:gd name="T2" fmla="*/ 0 w 252"/>
                  <a:gd name="T3" fmla="*/ 37 h 116"/>
                  <a:gd name="T4" fmla="*/ 0 w 252"/>
                  <a:gd name="T5" fmla="*/ 37 h 116"/>
                  <a:gd name="T6" fmla="*/ 126 w 252"/>
                  <a:gd name="T7" fmla="*/ 116 h 116"/>
                  <a:gd name="T8" fmla="*/ 252 w 252"/>
                  <a:gd name="T9" fmla="*/ 37 h 116"/>
                  <a:gd name="T10" fmla="*/ 252 w 252"/>
                  <a:gd name="T11" fmla="*/ 37 h 116"/>
                  <a:gd name="T12" fmla="*/ 252 w 252"/>
                  <a:gd name="T13" fmla="*/ 0 h 116"/>
                  <a:gd name="T14" fmla="*/ 0 w 252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6"/>
                  <a:gd name="T26" fmla="*/ 252 w 252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81"/>
                      <a:pt x="56" y="116"/>
                      <a:pt x="126" y="116"/>
                    </a:cubicBezTo>
                    <a:cubicBezTo>
                      <a:pt x="196" y="116"/>
                      <a:pt x="252" y="81"/>
                      <a:pt x="252" y="37"/>
                    </a:cubicBezTo>
                    <a:cubicBezTo>
                      <a:pt x="252" y="37"/>
                      <a:pt x="252" y="37"/>
                      <a:pt x="252" y="37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7" name="Oval 55"/>
              <p:cNvSpPr>
                <a:spLocks noChangeAspect="1" noChangeArrowheads="1"/>
              </p:cNvSpPr>
              <p:nvPr/>
            </p:nvSpPr>
            <p:spPr bwMode="auto">
              <a:xfrm>
                <a:off x="4640" y="676"/>
                <a:ext cx="504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58" name="Freeform 56"/>
              <p:cNvSpPr>
                <a:spLocks noChangeAspect="1" noEditPoints="1"/>
              </p:cNvSpPr>
              <p:nvPr/>
            </p:nvSpPr>
            <p:spPr bwMode="auto">
              <a:xfrm>
                <a:off x="4640" y="674"/>
                <a:ext cx="504" cy="318"/>
              </a:xfrm>
              <a:custGeom>
                <a:avLst/>
                <a:gdLst>
                  <a:gd name="T0" fmla="*/ 0 w 252"/>
                  <a:gd name="T1" fmla="*/ 80 h 159"/>
                  <a:gd name="T2" fmla="*/ 126 w 252"/>
                  <a:gd name="T3" fmla="*/ 159 h 159"/>
                  <a:gd name="T4" fmla="*/ 252 w 252"/>
                  <a:gd name="T5" fmla="*/ 80 h 159"/>
                  <a:gd name="T6" fmla="*/ 126 w 252"/>
                  <a:gd name="T7" fmla="*/ 0 h 159"/>
                  <a:gd name="T8" fmla="*/ 0 w 252"/>
                  <a:gd name="T9" fmla="*/ 80 h 159"/>
                  <a:gd name="T10" fmla="*/ 8 w 252"/>
                  <a:gd name="T11" fmla="*/ 80 h 159"/>
                  <a:gd name="T12" fmla="*/ 126 w 252"/>
                  <a:gd name="T13" fmla="*/ 8 h 159"/>
                  <a:gd name="T14" fmla="*/ 244 w 252"/>
                  <a:gd name="T15" fmla="*/ 80 h 159"/>
                  <a:gd name="T16" fmla="*/ 126 w 252"/>
                  <a:gd name="T17" fmla="*/ 152 h 159"/>
                  <a:gd name="T18" fmla="*/ 8 w 252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59"/>
                  <a:gd name="T32" fmla="*/ 252 w 252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2" y="124"/>
                      <a:pt x="252" y="80"/>
                    </a:cubicBezTo>
                    <a:cubicBezTo>
                      <a:pt x="252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1" y="8"/>
                      <a:pt x="244" y="40"/>
                      <a:pt x="244" y="80"/>
                    </a:cubicBezTo>
                    <a:cubicBezTo>
                      <a:pt x="244" y="120"/>
                      <a:pt x="191" y="152"/>
                      <a:pt x="126" y="152"/>
                    </a:cubicBezTo>
                    <a:cubicBezTo>
                      <a:pt x="61" y="152"/>
                      <a:pt x="8" y="120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9" name="Freeform 57"/>
              <p:cNvSpPr>
                <a:spLocks noChangeAspect="1"/>
              </p:cNvSpPr>
              <p:nvPr/>
            </p:nvSpPr>
            <p:spPr bwMode="auto">
              <a:xfrm>
                <a:off x="4658" y="690"/>
                <a:ext cx="458" cy="196"/>
              </a:xfrm>
              <a:custGeom>
                <a:avLst/>
                <a:gdLst>
                  <a:gd name="T0" fmla="*/ 1 w 229"/>
                  <a:gd name="T1" fmla="*/ 75 h 98"/>
                  <a:gd name="T2" fmla="*/ 119 w 229"/>
                  <a:gd name="T3" fmla="*/ 3 h 98"/>
                  <a:gd name="T4" fmla="*/ 229 w 229"/>
                  <a:gd name="T5" fmla="*/ 51 h 98"/>
                  <a:gd name="T6" fmla="*/ 117 w 229"/>
                  <a:gd name="T7" fmla="*/ 0 h 98"/>
                  <a:gd name="T8" fmla="*/ 0 w 229"/>
                  <a:gd name="T9" fmla="*/ 72 h 98"/>
                  <a:gd name="T10" fmla="*/ 8 w 229"/>
                  <a:gd name="T11" fmla="*/ 98 h 98"/>
                  <a:gd name="T12" fmla="*/ 1 w 229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8"/>
                  <a:gd name="T23" fmla="*/ 229 w 229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8">
                    <a:moveTo>
                      <a:pt x="1" y="75"/>
                    </a:moveTo>
                    <a:cubicBezTo>
                      <a:pt x="1" y="35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1"/>
                    </a:cubicBezTo>
                    <a:cubicBezTo>
                      <a:pt x="215" y="21"/>
                      <a:pt x="170" y="0"/>
                      <a:pt x="117" y="0"/>
                    </a:cubicBezTo>
                    <a:cubicBezTo>
                      <a:pt x="52" y="0"/>
                      <a:pt x="0" y="32"/>
                      <a:pt x="0" y="72"/>
                    </a:cubicBezTo>
                    <a:cubicBezTo>
                      <a:pt x="0" y="82"/>
                      <a:pt x="2" y="90"/>
                      <a:pt x="8" y="98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0" name="Freeform 58"/>
              <p:cNvSpPr>
                <a:spLocks noChangeAspect="1"/>
              </p:cNvSpPr>
              <p:nvPr/>
            </p:nvSpPr>
            <p:spPr bwMode="auto">
              <a:xfrm>
                <a:off x="4640" y="742"/>
                <a:ext cx="504" cy="232"/>
              </a:xfrm>
              <a:custGeom>
                <a:avLst/>
                <a:gdLst>
                  <a:gd name="T0" fmla="*/ 0 w 252"/>
                  <a:gd name="T1" fmla="*/ 0 h 116"/>
                  <a:gd name="T2" fmla="*/ 0 w 252"/>
                  <a:gd name="T3" fmla="*/ 38 h 116"/>
                  <a:gd name="T4" fmla="*/ 0 w 252"/>
                  <a:gd name="T5" fmla="*/ 38 h 116"/>
                  <a:gd name="T6" fmla="*/ 126 w 252"/>
                  <a:gd name="T7" fmla="*/ 116 h 116"/>
                  <a:gd name="T8" fmla="*/ 252 w 252"/>
                  <a:gd name="T9" fmla="*/ 38 h 116"/>
                  <a:gd name="T10" fmla="*/ 252 w 252"/>
                  <a:gd name="T11" fmla="*/ 38 h 116"/>
                  <a:gd name="T12" fmla="*/ 252 w 252"/>
                  <a:gd name="T13" fmla="*/ 0 h 116"/>
                  <a:gd name="T14" fmla="*/ 0 w 252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6"/>
                  <a:gd name="T26" fmla="*/ 252 w 252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6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6" y="116"/>
                      <a:pt x="126" y="116"/>
                    </a:cubicBezTo>
                    <a:cubicBezTo>
                      <a:pt x="196" y="116"/>
                      <a:pt x="252" y="81"/>
                      <a:pt x="252" y="38"/>
                    </a:cubicBezTo>
                    <a:cubicBezTo>
                      <a:pt x="252" y="38"/>
                      <a:pt x="252" y="38"/>
                      <a:pt x="252" y="38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1" name="Oval 59"/>
              <p:cNvSpPr>
                <a:spLocks noChangeAspect="1" noChangeArrowheads="1"/>
              </p:cNvSpPr>
              <p:nvPr/>
            </p:nvSpPr>
            <p:spPr bwMode="auto">
              <a:xfrm>
                <a:off x="4640" y="584"/>
                <a:ext cx="504" cy="316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62" name="Freeform 60"/>
              <p:cNvSpPr>
                <a:spLocks noChangeAspect="1" noEditPoints="1"/>
              </p:cNvSpPr>
              <p:nvPr/>
            </p:nvSpPr>
            <p:spPr bwMode="auto">
              <a:xfrm>
                <a:off x="4640" y="584"/>
                <a:ext cx="504" cy="318"/>
              </a:xfrm>
              <a:custGeom>
                <a:avLst/>
                <a:gdLst>
                  <a:gd name="T0" fmla="*/ 0 w 252"/>
                  <a:gd name="T1" fmla="*/ 79 h 159"/>
                  <a:gd name="T2" fmla="*/ 126 w 252"/>
                  <a:gd name="T3" fmla="*/ 159 h 159"/>
                  <a:gd name="T4" fmla="*/ 252 w 252"/>
                  <a:gd name="T5" fmla="*/ 79 h 159"/>
                  <a:gd name="T6" fmla="*/ 126 w 252"/>
                  <a:gd name="T7" fmla="*/ 0 h 159"/>
                  <a:gd name="T8" fmla="*/ 0 w 252"/>
                  <a:gd name="T9" fmla="*/ 79 h 159"/>
                  <a:gd name="T10" fmla="*/ 8 w 252"/>
                  <a:gd name="T11" fmla="*/ 79 h 159"/>
                  <a:gd name="T12" fmla="*/ 126 w 252"/>
                  <a:gd name="T13" fmla="*/ 7 h 159"/>
                  <a:gd name="T14" fmla="*/ 244 w 252"/>
                  <a:gd name="T15" fmla="*/ 79 h 159"/>
                  <a:gd name="T16" fmla="*/ 126 w 252"/>
                  <a:gd name="T17" fmla="*/ 151 h 159"/>
                  <a:gd name="T18" fmla="*/ 8 w 252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2"/>
                  <a:gd name="T31" fmla="*/ 0 h 159"/>
                  <a:gd name="T32" fmla="*/ 252 w 252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2" h="159">
                    <a:moveTo>
                      <a:pt x="0" y="79"/>
                    </a:moveTo>
                    <a:cubicBezTo>
                      <a:pt x="0" y="123"/>
                      <a:pt x="57" y="159"/>
                      <a:pt x="126" y="159"/>
                    </a:cubicBezTo>
                    <a:cubicBezTo>
                      <a:pt x="195" y="159"/>
                      <a:pt x="252" y="123"/>
                      <a:pt x="252" y="79"/>
                    </a:cubicBezTo>
                    <a:cubicBezTo>
                      <a:pt x="252" y="35"/>
                      <a:pt x="195" y="0"/>
                      <a:pt x="126" y="0"/>
                    </a:cubicBezTo>
                    <a:cubicBezTo>
                      <a:pt x="57" y="0"/>
                      <a:pt x="0" y="35"/>
                      <a:pt x="0" y="79"/>
                    </a:cubicBezTo>
                    <a:close/>
                    <a:moveTo>
                      <a:pt x="8" y="79"/>
                    </a:moveTo>
                    <a:cubicBezTo>
                      <a:pt x="8" y="39"/>
                      <a:pt x="61" y="7"/>
                      <a:pt x="126" y="7"/>
                    </a:cubicBezTo>
                    <a:cubicBezTo>
                      <a:pt x="191" y="7"/>
                      <a:pt x="244" y="39"/>
                      <a:pt x="244" y="79"/>
                    </a:cubicBezTo>
                    <a:cubicBezTo>
                      <a:pt x="244" y="119"/>
                      <a:pt x="191" y="151"/>
                      <a:pt x="126" y="151"/>
                    </a:cubicBezTo>
                    <a:cubicBezTo>
                      <a:pt x="61" y="151"/>
                      <a:pt x="8" y="119"/>
                      <a:pt x="8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3" name="Freeform 61"/>
              <p:cNvSpPr>
                <a:spLocks noChangeAspect="1"/>
              </p:cNvSpPr>
              <p:nvPr/>
            </p:nvSpPr>
            <p:spPr bwMode="auto">
              <a:xfrm>
                <a:off x="4658" y="598"/>
                <a:ext cx="458" cy="198"/>
              </a:xfrm>
              <a:custGeom>
                <a:avLst/>
                <a:gdLst>
                  <a:gd name="T0" fmla="*/ 1 w 229"/>
                  <a:gd name="T1" fmla="*/ 75 h 99"/>
                  <a:gd name="T2" fmla="*/ 119 w 229"/>
                  <a:gd name="T3" fmla="*/ 3 h 99"/>
                  <a:gd name="T4" fmla="*/ 229 w 229"/>
                  <a:gd name="T5" fmla="*/ 51 h 99"/>
                  <a:gd name="T6" fmla="*/ 117 w 229"/>
                  <a:gd name="T7" fmla="*/ 0 h 99"/>
                  <a:gd name="T8" fmla="*/ 0 w 229"/>
                  <a:gd name="T9" fmla="*/ 73 h 99"/>
                  <a:gd name="T10" fmla="*/ 8 w 229"/>
                  <a:gd name="T11" fmla="*/ 99 h 99"/>
                  <a:gd name="T12" fmla="*/ 1 w 229"/>
                  <a:gd name="T13" fmla="*/ 75 h 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9"/>
                  <a:gd name="T23" fmla="*/ 229 w 229"/>
                  <a:gd name="T24" fmla="*/ 99 h 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9">
                    <a:moveTo>
                      <a:pt x="1" y="75"/>
                    </a:moveTo>
                    <a:cubicBezTo>
                      <a:pt x="1" y="36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1"/>
                    </a:cubicBezTo>
                    <a:cubicBezTo>
                      <a:pt x="215" y="22"/>
                      <a:pt x="170" y="0"/>
                      <a:pt x="117" y="0"/>
                    </a:cubicBezTo>
                    <a:cubicBezTo>
                      <a:pt x="52" y="0"/>
                      <a:pt x="0" y="33"/>
                      <a:pt x="0" y="73"/>
                    </a:cubicBezTo>
                    <a:cubicBezTo>
                      <a:pt x="0" y="82"/>
                      <a:pt x="2" y="91"/>
                      <a:pt x="8" y="99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4" name="Freeform 62"/>
              <p:cNvSpPr>
                <a:spLocks noChangeAspect="1"/>
              </p:cNvSpPr>
              <p:nvPr/>
            </p:nvSpPr>
            <p:spPr bwMode="auto">
              <a:xfrm>
                <a:off x="4640" y="652"/>
                <a:ext cx="504" cy="234"/>
              </a:xfrm>
              <a:custGeom>
                <a:avLst/>
                <a:gdLst>
                  <a:gd name="T0" fmla="*/ 0 w 252"/>
                  <a:gd name="T1" fmla="*/ 0 h 117"/>
                  <a:gd name="T2" fmla="*/ 0 w 252"/>
                  <a:gd name="T3" fmla="*/ 38 h 117"/>
                  <a:gd name="T4" fmla="*/ 0 w 252"/>
                  <a:gd name="T5" fmla="*/ 38 h 117"/>
                  <a:gd name="T6" fmla="*/ 126 w 252"/>
                  <a:gd name="T7" fmla="*/ 117 h 117"/>
                  <a:gd name="T8" fmla="*/ 252 w 252"/>
                  <a:gd name="T9" fmla="*/ 38 h 117"/>
                  <a:gd name="T10" fmla="*/ 252 w 252"/>
                  <a:gd name="T11" fmla="*/ 38 h 117"/>
                  <a:gd name="T12" fmla="*/ 252 w 252"/>
                  <a:gd name="T13" fmla="*/ 0 h 117"/>
                  <a:gd name="T14" fmla="*/ 0 w 252"/>
                  <a:gd name="T15" fmla="*/ 0 h 1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2"/>
                  <a:gd name="T25" fmla="*/ 0 h 117"/>
                  <a:gd name="T26" fmla="*/ 252 w 252"/>
                  <a:gd name="T27" fmla="*/ 117 h 1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2" h="117">
                    <a:moveTo>
                      <a:pt x="0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1"/>
                      <a:pt x="56" y="117"/>
                      <a:pt x="126" y="117"/>
                    </a:cubicBezTo>
                    <a:cubicBezTo>
                      <a:pt x="196" y="117"/>
                      <a:pt x="252" y="81"/>
                      <a:pt x="252" y="38"/>
                    </a:cubicBezTo>
                    <a:cubicBezTo>
                      <a:pt x="252" y="38"/>
                      <a:pt x="252" y="38"/>
                      <a:pt x="252" y="38"/>
                    </a:cubicBezTo>
                    <a:cubicBezTo>
                      <a:pt x="252" y="0"/>
                      <a:pt x="252" y="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5" name="Oval 63"/>
              <p:cNvSpPr>
                <a:spLocks noChangeAspect="1" noChangeArrowheads="1"/>
              </p:cNvSpPr>
              <p:nvPr/>
            </p:nvSpPr>
            <p:spPr bwMode="auto">
              <a:xfrm>
                <a:off x="4640" y="495"/>
                <a:ext cx="504" cy="315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66" name="Freeform 64"/>
              <p:cNvSpPr>
                <a:spLocks noChangeAspect="1" noEditPoints="1"/>
              </p:cNvSpPr>
              <p:nvPr/>
            </p:nvSpPr>
            <p:spPr bwMode="auto">
              <a:xfrm>
                <a:off x="4642" y="493"/>
                <a:ext cx="500" cy="319"/>
              </a:xfrm>
              <a:custGeom>
                <a:avLst/>
                <a:gdLst>
                  <a:gd name="T0" fmla="*/ 0 w 250"/>
                  <a:gd name="T1" fmla="*/ 79 h 159"/>
                  <a:gd name="T2" fmla="*/ 125 w 250"/>
                  <a:gd name="T3" fmla="*/ 159 h 159"/>
                  <a:gd name="T4" fmla="*/ 250 w 250"/>
                  <a:gd name="T5" fmla="*/ 79 h 159"/>
                  <a:gd name="T6" fmla="*/ 125 w 250"/>
                  <a:gd name="T7" fmla="*/ 0 h 159"/>
                  <a:gd name="T8" fmla="*/ 0 w 250"/>
                  <a:gd name="T9" fmla="*/ 79 h 159"/>
                  <a:gd name="T10" fmla="*/ 7 w 250"/>
                  <a:gd name="T11" fmla="*/ 79 h 159"/>
                  <a:gd name="T12" fmla="*/ 125 w 250"/>
                  <a:gd name="T13" fmla="*/ 7 h 159"/>
                  <a:gd name="T14" fmla="*/ 243 w 250"/>
                  <a:gd name="T15" fmla="*/ 79 h 159"/>
                  <a:gd name="T16" fmla="*/ 125 w 250"/>
                  <a:gd name="T17" fmla="*/ 151 h 159"/>
                  <a:gd name="T18" fmla="*/ 7 w 250"/>
                  <a:gd name="T19" fmla="*/ 79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0"/>
                  <a:gd name="T31" fmla="*/ 0 h 159"/>
                  <a:gd name="T32" fmla="*/ 250 w 250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0" h="159">
                    <a:moveTo>
                      <a:pt x="0" y="79"/>
                    </a:moveTo>
                    <a:cubicBezTo>
                      <a:pt x="0" y="123"/>
                      <a:pt x="56" y="159"/>
                      <a:pt x="125" y="159"/>
                    </a:cubicBezTo>
                    <a:cubicBezTo>
                      <a:pt x="194" y="159"/>
                      <a:pt x="250" y="123"/>
                      <a:pt x="250" y="79"/>
                    </a:cubicBezTo>
                    <a:cubicBezTo>
                      <a:pt x="250" y="36"/>
                      <a:pt x="194" y="0"/>
                      <a:pt x="125" y="0"/>
                    </a:cubicBezTo>
                    <a:cubicBezTo>
                      <a:pt x="56" y="0"/>
                      <a:pt x="0" y="36"/>
                      <a:pt x="0" y="79"/>
                    </a:cubicBezTo>
                    <a:close/>
                    <a:moveTo>
                      <a:pt x="7" y="79"/>
                    </a:moveTo>
                    <a:cubicBezTo>
                      <a:pt x="7" y="40"/>
                      <a:pt x="60" y="7"/>
                      <a:pt x="125" y="7"/>
                    </a:cubicBezTo>
                    <a:cubicBezTo>
                      <a:pt x="190" y="7"/>
                      <a:pt x="243" y="40"/>
                      <a:pt x="243" y="79"/>
                    </a:cubicBezTo>
                    <a:cubicBezTo>
                      <a:pt x="243" y="119"/>
                      <a:pt x="190" y="151"/>
                      <a:pt x="125" y="151"/>
                    </a:cubicBezTo>
                    <a:cubicBezTo>
                      <a:pt x="60" y="151"/>
                      <a:pt x="7" y="119"/>
                      <a:pt x="7" y="79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7" name="Freeform 65"/>
              <p:cNvSpPr>
                <a:spLocks noChangeAspect="1"/>
              </p:cNvSpPr>
              <p:nvPr/>
            </p:nvSpPr>
            <p:spPr bwMode="auto">
              <a:xfrm>
                <a:off x="4658" y="509"/>
                <a:ext cx="458" cy="197"/>
              </a:xfrm>
              <a:custGeom>
                <a:avLst/>
                <a:gdLst>
                  <a:gd name="T0" fmla="*/ 1 w 229"/>
                  <a:gd name="T1" fmla="*/ 75 h 98"/>
                  <a:gd name="T2" fmla="*/ 119 w 229"/>
                  <a:gd name="T3" fmla="*/ 3 h 98"/>
                  <a:gd name="T4" fmla="*/ 229 w 229"/>
                  <a:gd name="T5" fmla="*/ 50 h 98"/>
                  <a:gd name="T6" fmla="*/ 117 w 229"/>
                  <a:gd name="T7" fmla="*/ 0 h 98"/>
                  <a:gd name="T8" fmla="*/ 0 w 229"/>
                  <a:gd name="T9" fmla="*/ 72 h 98"/>
                  <a:gd name="T10" fmla="*/ 8 w 229"/>
                  <a:gd name="T11" fmla="*/ 98 h 98"/>
                  <a:gd name="T12" fmla="*/ 1 w 229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9"/>
                  <a:gd name="T22" fmla="*/ 0 h 98"/>
                  <a:gd name="T23" fmla="*/ 229 w 229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9" h="98">
                    <a:moveTo>
                      <a:pt x="1" y="75"/>
                    </a:moveTo>
                    <a:cubicBezTo>
                      <a:pt x="1" y="35"/>
                      <a:pt x="54" y="3"/>
                      <a:pt x="119" y="3"/>
                    </a:cubicBezTo>
                    <a:cubicBezTo>
                      <a:pt x="170" y="3"/>
                      <a:pt x="213" y="23"/>
                      <a:pt x="229" y="50"/>
                    </a:cubicBezTo>
                    <a:cubicBezTo>
                      <a:pt x="215" y="21"/>
                      <a:pt x="170" y="0"/>
                      <a:pt x="117" y="0"/>
                    </a:cubicBezTo>
                    <a:cubicBezTo>
                      <a:pt x="52" y="0"/>
                      <a:pt x="0" y="32"/>
                      <a:pt x="0" y="72"/>
                    </a:cubicBezTo>
                    <a:cubicBezTo>
                      <a:pt x="0" y="81"/>
                      <a:pt x="2" y="90"/>
                      <a:pt x="8" y="98"/>
                    </a:cubicBezTo>
                    <a:cubicBezTo>
                      <a:pt x="3" y="91"/>
                      <a:pt x="1" y="83"/>
                      <a:pt x="1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8" name="Freeform 66"/>
              <p:cNvSpPr>
                <a:spLocks noChangeAspect="1" noEditPoints="1"/>
              </p:cNvSpPr>
              <p:nvPr/>
            </p:nvSpPr>
            <p:spPr bwMode="auto">
              <a:xfrm>
                <a:off x="4730" y="566"/>
                <a:ext cx="340" cy="190"/>
              </a:xfrm>
              <a:custGeom>
                <a:avLst/>
                <a:gdLst>
                  <a:gd name="T0" fmla="*/ 123 w 170"/>
                  <a:gd name="T1" fmla="*/ 80 h 95"/>
                  <a:gd name="T2" fmla="*/ 108 w 170"/>
                  <a:gd name="T3" fmla="*/ 62 h 95"/>
                  <a:gd name="T4" fmla="*/ 113 w 170"/>
                  <a:gd name="T5" fmla="*/ 59 h 95"/>
                  <a:gd name="T6" fmla="*/ 125 w 170"/>
                  <a:gd name="T7" fmla="*/ 41 h 95"/>
                  <a:gd name="T8" fmla="*/ 91 w 170"/>
                  <a:gd name="T9" fmla="*/ 60 h 95"/>
                  <a:gd name="T10" fmla="*/ 92 w 170"/>
                  <a:gd name="T11" fmla="*/ 66 h 95"/>
                  <a:gd name="T12" fmla="*/ 110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2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5 w 170"/>
                  <a:gd name="T27" fmla="*/ 11 h 95"/>
                  <a:gd name="T28" fmla="*/ 109 w 170"/>
                  <a:gd name="T29" fmla="*/ 25 h 95"/>
                  <a:gd name="T30" fmla="*/ 86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1 w 170"/>
                  <a:gd name="T37" fmla="*/ 33 h 95"/>
                  <a:gd name="T38" fmla="*/ 38 w 170"/>
                  <a:gd name="T39" fmla="*/ 47 h 95"/>
                  <a:gd name="T40" fmla="*/ 74 w 170"/>
                  <a:gd name="T41" fmla="*/ 38 h 95"/>
                  <a:gd name="T42" fmla="*/ 79 w 170"/>
                  <a:gd name="T43" fmla="*/ 34 h 95"/>
                  <a:gd name="T44" fmla="*/ 59 w 170"/>
                  <a:gd name="T45" fmla="*/ 9 h 95"/>
                  <a:gd name="T46" fmla="*/ 89 w 170"/>
                  <a:gd name="T47" fmla="*/ 2 h 95"/>
                  <a:gd name="T48" fmla="*/ 32 w 170"/>
                  <a:gd name="T49" fmla="*/ 20 h 95"/>
                  <a:gd name="T50" fmla="*/ 38 w 170"/>
                  <a:gd name="T51" fmla="*/ 34 h 95"/>
                  <a:gd name="T52" fmla="*/ 54 w 170"/>
                  <a:gd name="T53" fmla="*/ 58 h 95"/>
                  <a:gd name="T54" fmla="*/ 27 w 170"/>
                  <a:gd name="T55" fmla="*/ 59 h 95"/>
                  <a:gd name="T56" fmla="*/ 6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3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8" y="64"/>
                      <a:pt x="107" y="63"/>
                      <a:pt x="108" y="62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9" y="61"/>
                      <a:pt x="111" y="60"/>
                      <a:pt x="113" y="59"/>
                    </a:cubicBezTo>
                    <a:cubicBezTo>
                      <a:pt x="113" y="59"/>
                      <a:pt x="130" y="50"/>
                      <a:pt x="132" y="49"/>
                    </a:cubicBezTo>
                    <a:cubicBezTo>
                      <a:pt x="131" y="48"/>
                      <a:pt x="126" y="42"/>
                      <a:pt x="125" y="41"/>
                    </a:cubicBezTo>
                    <a:cubicBezTo>
                      <a:pt x="121" y="43"/>
                      <a:pt x="95" y="57"/>
                      <a:pt x="95" y="57"/>
                    </a:cubicBezTo>
                    <a:cubicBezTo>
                      <a:pt x="94" y="58"/>
                      <a:pt x="92" y="59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3"/>
                      <a:pt x="90" y="65"/>
                      <a:pt x="92" y="66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10" y="86"/>
                      <a:pt x="110" y="86"/>
                      <a:pt x="110" y="86"/>
                    </a:cubicBezTo>
                    <a:cubicBezTo>
                      <a:pt x="110" y="86"/>
                      <a:pt x="86" y="85"/>
                      <a:pt x="84" y="85"/>
                    </a:cubicBezTo>
                    <a:cubicBezTo>
                      <a:pt x="84" y="87"/>
                      <a:pt x="81" y="93"/>
                      <a:pt x="81" y="94"/>
                    </a:cubicBezTo>
                    <a:cubicBezTo>
                      <a:pt x="82" y="94"/>
                      <a:pt x="127" y="95"/>
                      <a:pt x="129" y="95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6"/>
                      <a:pt x="142" y="37"/>
                    </a:cubicBezTo>
                    <a:cubicBezTo>
                      <a:pt x="144" y="37"/>
                      <a:pt x="153" y="37"/>
                      <a:pt x="155" y="37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10"/>
                      <a:pt x="118" y="11"/>
                    </a:cubicBezTo>
                    <a:cubicBezTo>
                      <a:pt x="119" y="11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5"/>
                    </a:cubicBezTo>
                    <a:cubicBezTo>
                      <a:pt x="109" y="25"/>
                      <a:pt x="99" y="15"/>
                      <a:pt x="99" y="14"/>
                    </a:cubicBezTo>
                    <a:cubicBezTo>
                      <a:pt x="97" y="15"/>
                      <a:pt x="88" y="20"/>
                      <a:pt x="86" y="20"/>
                    </a:cubicBezTo>
                    <a:cubicBezTo>
                      <a:pt x="89" y="23"/>
                      <a:pt x="102" y="37"/>
                      <a:pt x="102" y="37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2"/>
                      <a:pt x="62" y="33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5"/>
                      <a:pt x="59" y="36"/>
                      <a:pt x="57" y="37"/>
                    </a:cubicBezTo>
                    <a:cubicBezTo>
                      <a:pt x="57" y="37"/>
                      <a:pt x="39" y="46"/>
                      <a:pt x="38" y="47"/>
                    </a:cubicBezTo>
                    <a:cubicBezTo>
                      <a:pt x="38" y="47"/>
                      <a:pt x="44" y="53"/>
                      <a:pt x="44" y="54"/>
                    </a:cubicBezTo>
                    <a:cubicBezTo>
                      <a:pt x="49" y="52"/>
                      <a:pt x="74" y="38"/>
                      <a:pt x="74" y="38"/>
                    </a:cubicBezTo>
                    <a:cubicBezTo>
                      <a:pt x="76" y="38"/>
                      <a:pt x="77" y="36"/>
                      <a:pt x="78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10"/>
                      <a:pt x="85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0" y="2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6"/>
                      <a:pt x="19" y="76"/>
                      <a:pt x="19" y="76"/>
                    </a:cubicBezTo>
                    <a:cubicBezTo>
                      <a:pt x="19" y="76"/>
                      <a:pt x="27" y="60"/>
                      <a:pt x="27" y="59"/>
                    </a:cubicBezTo>
                    <a:cubicBezTo>
                      <a:pt x="26" y="59"/>
                      <a:pt x="17" y="58"/>
                      <a:pt x="15" y="58"/>
                    </a:cubicBezTo>
                    <a:cubicBezTo>
                      <a:pt x="14" y="60"/>
                      <a:pt x="6" y="78"/>
                      <a:pt x="6" y="78"/>
                    </a:cubicBezTo>
                    <a:cubicBezTo>
                      <a:pt x="6" y="78"/>
                      <a:pt x="0" y="91"/>
                      <a:pt x="0" y="92"/>
                    </a:cubicBezTo>
                    <a:cubicBezTo>
                      <a:pt x="1" y="92"/>
                      <a:pt x="46" y="93"/>
                      <a:pt x="48" y="93"/>
                    </a:cubicBezTo>
                    <a:cubicBezTo>
                      <a:pt x="48" y="92"/>
                      <a:pt x="51" y="85"/>
                      <a:pt x="52" y="85"/>
                    </a:cubicBezTo>
                    <a:cubicBezTo>
                      <a:pt x="50" y="85"/>
                      <a:pt x="25" y="84"/>
                      <a:pt x="25" y="84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1"/>
                      <a:pt x="71" y="81"/>
                    </a:cubicBezTo>
                    <a:cubicBezTo>
                      <a:pt x="72" y="81"/>
                      <a:pt x="82" y="76"/>
                      <a:pt x="83" y="75"/>
                    </a:cubicBezTo>
                    <a:cubicBezTo>
                      <a:pt x="81" y="73"/>
                      <a:pt x="68" y="58"/>
                      <a:pt x="68" y="58"/>
                    </a:cubicBezTo>
                    <a:cubicBezTo>
                      <a:pt x="65" y="56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69" name="Freeform 67"/>
              <p:cNvSpPr>
                <a:spLocks noChangeAspect="1" noEditPoints="1"/>
              </p:cNvSpPr>
              <p:nvPr/>
            </p:nvSpPr>
            <p:spPr bwMode="auto">
              <a:xfrm>
                <a:off x="4720" y="55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6 w 170"/>
                  <a:gd name="T7" fmla="*/ 41 h 94"/>
                  <a:gd name="T8" fmla="*/ 92 w 170"/>
                  <a:gd name="T9" fmla="*/ 60 h 94"/>
                  <a:gd name="T10" fmla="*/ 92 w 170"/>
                  <a:gd name="T11" fmla="*/ 66 h 94"/>
                  <a:gd name="T12" fmla="*/ 111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5 w 170"/>
                  <a:gd name="T41" fmla="*/ 38 h 94"/>
                  <a:gd name="T42" fmla="*/ 79 w 170"/>
                  <a:gd name="T43" fmla="*/ 34 h 94"/>
                  <a:gd name="T44" fmla="*/ 60 w 170"/>
                  <a:gd name="T45" fmla="*/ 9 h 94"/>
                  <a:gd name="T46" fmla="*/ 89 w 170"/>
                  <a:gd name="T47" fmla="*/ 1 h 94"/>
                  <a:gd name="T48" fmla="*/ 33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8 w 170"/>
                  <a:gd name="T55" fmla="*/ 58 h 94"/>
                  <a:gd name="T56" fmla="*/ 7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4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9" y="64"/>
                      <a:pt x="108" y="63"/>
                      <a:pt x="108" y="62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1" y="49"/>
                      <a:pt x="132" y="48"/>
                    </a:cubicBezTo>
                    <a:cubicBezTo>
                      <a:pt x="132" y="47"/>
                      <a:pt x="126" y="41"/>
                      <a:pt x="126" y="41"/>
                    </a:cubicBezTo>
                    <a:cubicBezTo>
                      <a:pt x="121" y="43"/>
                      <a:pt x="96" y="56"/>
                      <a:pt x="96" y="56"/>
                    </a:cubicBezTo>
                    <a:cubicBezTo>
                      <a:pt x="94" y="57"/>
                      <a:pt x="93" y="58"/>
                      <a:pt x="92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2"/>
                      <a:pt x="91" y="64"/>
                      <a:pt x="92" y="66"/>
                    </a:cubicBezTo>
                    <a:cubicBezTo>
                      <a:pt x="110" y="84"/>
                      <a:pt x="110" y="84"/>
                      <a:pt x="110" y="84"/>
                    </a:cubicBezTo>
                    <a:cubicBezTo>
                      <a:pt x="111" y="85"/>
                      <a:pt x="111" y="85"/>
                      <a:pt x="111" y="85"/>
                    </a:cubicBezTo>
                    <a:cubicBezTo>
                      <a:pt x="111" y="85"/>
                      <a:pt x="87" y="85"/>
                      <a:pt x="85" y="85"/>
                    </a:cubicBezTo>
                    <a:cubicBezTo>
                      <a:pt x="84" y="86"/>
                      <a:pt x="82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3" y="35"/>
                      <a:pt x="143" y="36"/>
                    </a:cubicBezTo>
                    <a:cubicBezTo>
                      <a:pt x="144" y="36"/>
                      <a:pt x="154" y="36"/>
                      <a:pt x="155" y="36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9"/>
                      <a:pt x="119" y="10"/>
                    </a:cubicBezTo>
                    <a:cubicBezTo>
                      <a:pt x="120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1" y="27"/>
                      <a:pt x="109" y="24"/>
                    </a:cubicBezTo>
                    <a:cubicBezTo>
                      <a:pt x="109" y="24"/>
                      <a:pt x="100" y="14"/>
                      <a:pt x="99" y="13"/>
                    </a:cubicBezTo>
                    <a:cubicBezTo>
                      <a:pt x="98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9" y="47"/>
                      <a:pt x="44" y="53"/>
                      <a:pt x="45" y="53"/>
                    </a:cubicBezTo>
                    <a:cubicBezTo>
                      <a:pt x="49" y="51"/>
                      <a:pt x="75" y="38"/>
                      <a:pt x="75" y="38"/>
                    </a:cubicBezTo>
                    <a:cubicBezTo>
                      <a:pt x="76" y="37"/>
                      <a:pt x="78" y="36"/>
                      <a:pt x="79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8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9"/>
                      <a:pt x="86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1" y="1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7" y="59"/>
                      <a:pt x="28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5" y="59"/>
                      <a:pt x="7" y="77"/>
                      <a:pt x="7" y="77"/>
                    </a:cubicBezTo>
                    <a:cubicBezTo>
                      <a:pt x="7" y="77"/>
                      <a:pt x="1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9" y="91"/>
                      <a:pt x="52" y="85"/>
                      <a:pt x="52" y="84"/>
                    </a:cubicBezTo>
                    <a:cubicBezTo>
                      <a:pt x="51" y="84"/>
                      <a:pt x="25" y="83"/>
                      <a:pt x="25" y="83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0"/>
                      <a:pt x="71" y="81"/>
                    </a:cubicBezTo>
                    <a:cubicBezTo>
                      <a:pt x="73" y="80"/>
                      <a:pt x="82" y="75"/>
                      <a:pt x="84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6" y="55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3" name="Group 33"/>
            <p:cNvGrpSpPr>
              <a:grpSpLocks noChangeAspect="1"/>
            </p:cNvGrpSpPr>
            <p:nvPr/>
          </p:nvGrpSpPr>
          <p:grpSpPr bwMode="auto">
            <a:xfrm>
              <a:off x="6520950" y="2076546"/>
              <a:ext cx="180000" cy="139448"/>
              <a:chOff x="2992" y="584"/>
              <a:chExt cx="506" cy="392"/>
            </a:xfrm>
          </p:grpSpPr>
          <p:sp>
            <p:nvSpPr>
              <p:cNvPr id="50" name="Freeform 34"/>
              <p:cNvSpPr>
                <a:spLocks noChangeAspect="1"/>
              </p:cNvSpPr>
              <p:nvPr/>
            </p:nvSpPr>
            <p:spPr bwMode="auto">
              <a:xfrm>
                <a:off x="2992" y="744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7 h 116"/>
                  <a:gd name="T4" fmla="*/ 0 w 253"/>
                  <a:gd name="T5" fmla="*/ 37 h 116"/>
                  <a:gd name="T6" fmla="*/ 127 w 253"/>
                  <a:gd name="T7" fmla="*/ 116 h 116"/>
                  <a:gd name="T8" fmla="*/ 253 w 253"/>
                  <a:gd name="T9" fmla="*/ 37 h 116"/>
                  <a:gd name="T10" fmla="*/ 253 w 253"/>
                  <a:gd name="T11" fmla="*/ 37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7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1" name="Oval 35"/>
              <p:cNvSpPr>
                <a:spLocks noChangeAspect="1" noChangeArrowheads="1"/>
              </p:cNvSpPr>
              <p:nvPr/>
            </p:nvSpPr>
            <p:spPr bwMode="auto">
              <a:xfrm>
                <a:off x="2992" y="586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52" name="Freeform 36"/>
              <p:cNvSpPr>
                <a:spLocks noChangeAspect="1" noEditPoints="1"/>
              </p:cNvSpPr>
              <p:nvPr/>
            </p:nvSpPr>
            <p:spPr bwMode="auto">
              <a:xfrm>
                <a:off x="2994" y="584"/>
                <a:ext cx="502" cy="318"/>
              </a:xfrm>
              <a:custGeom>
                <a:avLst/>
                <a:gdLst>
                  <a:gd name="T0" fmla="*/ 0 w 251"/>
                  <a:gd name="T1" fmla="*/ 80 h 159"/>
                  <a:gd name="T2" fmla="*/ 126 w 251"/>
                  <a:gd name="T3" fmla="*/ 159 h 159"/>
                  <a:gd name="T4" fmla="*/ 251 w 251"/>
                  <a:gd name="T5" fmla="*/ 80 h 159"/>
                  <a:gd name="T6" fmla="*/ 126 w 251"/>
                  <a:gd name="T7" fmla="*/ 0 h 159"/>
                  <a:gd name="T8" fmla="*/ 0 w 251"/>
                  <a:gd name="T9" fmla="*/ 80 h 159"/>
                  <a:gd name="T10" fmla="*/ 8 w 251"/>
                  <a:gd name="T11" fmla="*/ 80 h 159"/>
                  <a:gd name="T12" fmla="*/ 126 w 251"/>
                  <a:gd name="T13" fmla="*/ 8 h 159"/>
                  <a:gd name="T14" fmla="*/ 243 w 251"/>
                  <a:gd name="T15" fmla="*/ 80 h 159"/>
                  <a:gd name="T16" fmla="*/ 126 w 251"/>
                  <a:gd name="T17" fmla="*/ 152 h 159"/>
                  <a:gd name="T18" fmla="*/ 8 w 251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1" y="124"/>
                      <a:pt x="251" y="80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0" y="8"/>
                      <a:pt x="243" y="40"/>
                      <a:pt x="243" y="80"/>
                    </a:cubicBezTo>
                    <a:cubicBezTo>
                      <a:pt x="243" y="119"/>
                      <a:pt x="190" y="152"/>
                      <a:pt x="126" y="152"/>
                    </a:cubicBezTo>
                    <a:cubicBezTo>
                      <a:pt x="61" y="152"/>
                      <a:pt x="8" y="119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3" name="Freeform 37"/>
              <p:cNvSpPr>
                <a:spLocks noChangeAspect="1"/>
              </p:cNvSpPr>
              <p:nvPr/>
            </p:nvSpPr>
            <p:spPr bwMode="auto">
              <a:xfrm>
                <a:off x="3010" y="600"/>
                <a:ext cx="460" cy="196"/>
              </a:xfrm>
              <a:custGeom>
                <a:avLst/>
                <a:gdLst>
                  <a:gd name="T0" fmla="*/ 2 w 230"/>
                  <a:gd name="T1" fmla="*/ 75 h 98"/>
                  <a:gd name="T2" fmla="*/ 119 w 230"/>
                  <a:gd name="T3" fmla="*/ 3 h 98"/>
                  <a:gd name="T4" fmla="*/ 230 w 230"/>
                  <a:gd name="T5" fmla="*/ 51 h 98"/>
                  <a:gd name="T6" fmla="*/ 118 w 230"/>
                  <a:gd name="T7" fmla="*/ 0 h 98"/>
                  <a:gd name="T8" fmla="*/ 0 w 230"/>
                  <a:gd name="T9" fmla="*/ 72 h 98"/>
                  <a:gd name="T10" fmla="*/ 8 w 230"/>
                  <a:gd name="T11" fmla="*/ 98 h 98"/>
                  <a:gd name="T12" fmla="*/ 2 w 230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8"/>
                  <a:gd name="T23" fmla="*/ 230 w 230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8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1"/>
                      <a:pt x="170" y="0"/>
                      <a:pt x="118" y="0"/>
                    </a:cubicBezTo>
                    <a:cubicBezTo>
                      <a:pt x="53" y="0"/>
                      <a:pt x="0" y="32"/>
                      <a:pt x="0" y="72"/>
                    </a:cubicBezTo>
                    <a:cubicBezTo>
                      <a:pt x="0" y="81"/>
                      <a:pt x="3" y="90"/>
                      <a:pt x="8" y="98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4" name="Freeform 38"/>
              <p:cNvSpPr>
                <a:spLocks noChangeAspect="1" noEditPoints="1"/>
              </p:cNvSpPr>
              <p:nvPr/>
            </p:nvSpPr>
            <p:spPr bwMode="auto">
              <a:xfrm>
                <a:off x="3082" y="656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4 w 170"/>
                  <a:gd name="T5" fmla="*/ 59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7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2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9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4" y="59"/>
                    </a:cubicBezTo>
                    <a:cubicBezTo>
                      <a:pt x="114" y="59"/>
                      <a:pt x="131" y="50"/>
                      <a:pt x="133" y="49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7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4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1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3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5"/>
                      <a:pt x="60" y="36"/>
                      <a:pt x="57" y="37"/>
                    </a:cubicBezTo>
                    <a:cubicBezTo>
                      <a:pt x="57" y="37"/>
                      <a:pt x="40" y="46"/>
                      <a:pt x="38" y="47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8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60"/>
                      <a:pt x="28" y="59"/>
                    </a:cubicBezTo>
                    <a:cubicBezTo>
                      <a:pt x="27" y="59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5"/>
                    </a:cubicBezTo>
                    <a:cubicBezTo>
                      <a:pt x="51" y="85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1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55" name="Freeform 39"/>
              <p:cNvSpPr>
                <a:spLocks noChangeAspect="1" noEditPoints="1"/>
              </p:cNvSpPr>
              <p:nvPr/>
            </p:nvSpPr>
            <p:spPr bwMode="auto">
              <a:xfrm>
                <a:off x="3074" y="64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4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4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2"/>
                      <a:pt x="91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4" name="Group 33"/>
            <p:cNvGrpSpPr>
              <a:grpSpLocks noChangeAspect="1"/>
            </p:cNvGrpSpPr>
            <p:nvPr/>
          </p:nvGrpSpPr>
          <p:grpSpPr bwMode="auto">
            <a:xfrm>
              <a:off x="7118895" y="2076546"/>
              <a:ext cx="180000" cy="139448"/>
              <a:chOff x="2992" y="584"/>
              <a:chExt cx="506" cy="392"/>
            </a:xfrm>
          </p:grpSpPr>
          <p:sp>
            <p:nvSpPr>
              <p:cNvPr id="44" name="Freeform 34"/>
              <p:cNvSpPr>
                <a:spLocks noChangeAspect="1"/>
              </p:cNvSpPr>
              <p:nvPr/>
            </p:nvSpPr>
            <p:spPr bwMode="auto">
              <a:xfrm>
                <a:off x="2992" y="744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7 h 116"/>
                  <a:gd name="T4" fmla="*/ 0 w 253"/>
                  <a:gd name="T5" fmla="*/ 37 h 116"/>
                  <a:gd name="T6" fmla="*/ 127 w 253"/>
                  <a:gd name="T7" fmla="*/ 116 h 116"/>
                  <a:gd name="T8" fmla="*/ 253 w 253"/>
                  <a:gd name="T9" fmla="*/ 37 h 116"/>
                  <a:gd name="T10" fmla="*/ 253 w 253"/>
                  <a:gd name="T11" fmla="*/ 37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7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5" name="Oval 35"/>
              <p:cNvSpPr>
                <a:spLocks noChangeAspect="1" noChangeArrowheads="1"/>
              </p:cNvSpPr>
              <p:nvPr/>
            </p:nvSpPr>
            <p:spPr bwMode="auto">
              <a:xfrm>
                <a:off x="2992" y="586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46" name="Freeform 36"/>
              <p:cNvSpPr>
                <a:spLocks noChangeAspect="1" noEditPoints="1"/>
              </p:cNvSpPr>
              <p:nvPr/>
            </p:nvSpPr>
            <p:spPr bwMode="auto">
              <a:xfrm>
                <a:off x="2994" y="584"/>
                <a:ext cx="502" cy="318"/>
              </a:xfrm>
              <a:custGeom>
                <a:avLst/>
                <a:gdLst>
                  <a:gd name="T0" fmla="*/ 0 w 251"/>
                  <a:gd name="T1" fmla="*/ 80 h 159"/>
                  <a:gd name="T2" fmla="*/ 126 w 251"/>
                  <a:gd name="T3" fmla="*/ 159 h 159"/>
                  <a:gd name="T4" fmla="*/ 251 w 251"/>
                  <a:gd name="T5" fmla="*/ 80 h 159"/>
                  <a:gd name="T6" fmla="*/ 126 w 251"/>
                  <a:gd name="T7" fmla="*/ 0 h 159"/>
                  <a:gd name="T8" fmla="*/ 0 w 251"/>
                  <a:gd name="T9" fmla="*/ 80 h 159"/>
                  <a:gd name="T10" fmla="*/ 8 w 251"/>
                  <a:gd name="T11" fmla="*/ 80 h 159"/>
                  <a:gd name="T12" fmla="*/ 126 w 251"/>
                  <a:gd name="T13" fmla="*/ 8 h 159"/>
                  <a:gd name="T14" fmla="*/ 243 w 251"/>
                  <a:gd name="T15" fmla="*/ 80 h 159"/>
                  <a:gd name="T16" fmla="*/ 126 w 251"/>
                  <a:gd name="T17" fmla="*/ 152 h 159"/>
                  <a:gd name="T18" fmla="*/ 8 w 251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1" y="124"/>
                      <a:pt x="251" y="80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0" y="8"/>
                      <a:pt x="243" y="40"/>
                      <a:pt x="243" y="80"/>
                    </a:cubicBezTo>
                    <a:cubicBezTo>
                      <a:pt x="243" y="119"/>
                      <a:pt x="190" y="152"/>
                      <a:pt x="126" y="152"/>
                    </a:cubicBezTo>
                    <a:cubicBezTo>
                      <a:pt x="61" y="152"/>
                      <a:pt x="8" y="119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7" name="Freeform 37"/>
              <p:cNvSpPr>
                <a:spLocks noChangeAspect="1"/>
              </p:cNvSpPr>
              <p:nvPr/>
            </p:nvSpPr>
            <p:spPr bwMode="auto">
              <a:xfrm>
                <a:off x="3010" y="600"/>
                <a:ext cx="460" cy="196"/>
              </a:xfrm>
              <a:custGeom>
                <a:avLst/>
                <a:gdLst>
                  <a:gd name="T0" fmla="*/ 2 w 230"/>
                  <a:gd name="T1" fmla="*/ 75 h 98"/>
                  <a:gd name="T2" fmla="*/ 119 w 230"/>
                  <a:gd name="T3" fmla="*/ 3 h 98"/>
                  <a:gd name="T4" fmla="*/ 230 w 230"/>
                  <a:gd name="T5" fmla="*/ 51 h 98"/>
                  <a:gd name="T6" fmla="*/ 118 w 230"/>
                  <a:gd name="T7" fmla="*/ 0 h 98"/>
                  <a:gd name="T8" fmla="*/ 0 w 230"/>
                  <a:gd name="T9" fmla="*/ 72 h 98"/>
                  <a:gd name="T10" fmla="*/ 8 w 230"/>
                  <a:gd name="T11" fmla="*/ 98 h 98"/>
                  <a:gd name="T12" fmla="*/ 2 w 230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8"/>
                  <a:gd name="T23" fmla="*/ 230 w 230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8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1"/>
                      <a:pt x="170" y="0"/>
                      <a:pt x="118" y="0"/>
                    </a:cubicBezTo>
                    <a:cubicBezTo>
                      <a:pt x="53" y="0"/>
                      <a:pt x="0" y="32"/>
                      <a:pt x="0" y="72"/>
                    </a:cubicBezTo>
                    <a:cubicBezTo>
                      <a:pt x="0" y="81"/>
                      <a:pt x="3" y="90"/>
                      <a:pt x="8" y="98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8" name="Freeform 38"/>
              <p:cNvSpPr>
                <a:spLocks noChangeAspect="1" noEditPoints="1"/>
              </p:cNvSpPr>
              <p:nvPr/>
            </p:nvSpPr>
            <p:spPr bwMode="auto">
              <a:xfrm>
                <a:off x="3082" y="656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4 w 170"/>
                  <a:gd name="T5" fmla="*/ 59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7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2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9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4" y="59"/>
                    </a:cubicBezTo>
                    <a:cubicBezTo>
                      <a:pt x="114" y="59"/>
                      <a:pt x="131" y="50"/>
                      <a:pt x="133" y="49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7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4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1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3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5"/>
                      <a:pt x="60" y="36"/>
                      <a:pt x="57" y="37"/>
                    </a:cubicBezTo>
                    <a:cubicBezTo>
                      <a:pt x="57" y="37"/>
                      <a:pt x="40" y="46"/>
                      <a:pt x="38" y="47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8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60"/>
                      <a:pt x="28" y="59"/>
                    </a:cubicBezTo>
                    <a:cubicBezTo>
                      <a:pt x="27" y="59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5"/>
                    </a:cubicBezTo>
                    <a:cubicBezTo>
                      <a:pt x="51" y="85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1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9" name="Freeform 39"/>
              <p:cNvSpPr>
                <a:spLocks noChangeAspect="1" noEditPoints="1"/>
              </p:cNvSpPr>
              <p:nvPr/>
            </p:nvSpPr>
            <p:spPr bwMode="auto">
              <a:xfrm>
                <a:off x="3074" y="64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4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4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2"/>
                      <a:pt x="91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5" name="Group 33"/>
            <p:cNvGrpSpPr>
              <a:grpSpLocks noChangeAspect="1"/>
            </p:cNvGrpSpPr>
            <p:nvPr/>
          </p:nvGrpSpPr>
          <p:grpSpPr bwMode="auto">
            <a:xfrm>
              <a:off x="2047335" y="2076546"/>
              <a:ext cx="180000" cy="139448"/>
              <a:chOff x="2992" y="584"/>
              <a:chExt cx="506" cy="392"/>
            </a:xfrm>
          </p:grpSpPr>
          <p:sp>
            <p:nvSpPr>
              <p:cNvPr id="38" name="Freeform 34"/>
              <p:cNvSpPr>
                <a:spLocks noChangeAspect="1"/>
              </p:cNvSpPr>
              <p:nvPr/>
            </p:nvSpPr>
            <p:spPr bwMode="auto">
              <a:xfrm>
                <a:off x="2992" y="744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7 h 116"/>
                  <a:gd name="T4" fmla="*/ 0 w 253"/>
                  <a:gd name="T5" fmla="*/ 37 h 116"/>
                  <a:gd name="T6" fmla="*/ 127 w 253"/>
                  <a:gd name="T7" fmla="*/ 116 h 116"/>
                  <a:gd name="T8" fmla="*/ 253 w 253"/>
                  <a:gd name="T9" fmla="*/ 37 h 116"/>
                  <a:gd name="T10" fmla="*/ 253 w 253"/>
                  <a:gd name="T11" fmla="*/ 37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7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9" name="Oval 35"/>
              <p:cNvSpPr>
                <a:spLocks noChangeAspect="1" noChangeArrowheads="1"/>
              </p:cNvSpPr>
              <p:nvPr/>
            </p:nvSpPr>
            <p:spPr bwMode="auto">
              <a:xfrm>
                <a:off x="2992" y="586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40" name="Freeform 36"/>
              <p:cNvSpPr>
                <a:spLocks noChangeAspect="1" noEditPoints="1"/>
              </p:cNvSpPr>
              <p:nvPr/>
            </p:nvSpPr>
            <p:spPr bwMode="auto">
              <a:xfrm>
                <a:off x="2994" y="584"/>
                <a:ext cx="502" cy="318"/>
              </a:xfrm>
              <a:custGeom>
                <a:avLst/>
                <a:gdLst>
                  <a:gd name="T0" fmla="*/ 0 w 251"/>
                  <a:gd name="T1" fmla="*/ 80 h 159"/>
                  <a:gd name="T2" fmla="*/ 126 w 251"/>
                  <a:gd name="T3" fmla="*/ 159 h 159"/>
                  <a:gd name="T4" fmla="*/ 251 w 251"/>
                  <a:gd name="T5" fmla="*/ 80 h 159"/>
                  <a:gd name="T6" fmla="*/ 126 w 251"/>
                  <a:gd name="T7" fmla="*/ 0 h 159"/>
                  <a:gd name="T8" fmla="*/ 0 w 251"/>
                  <a:gd name="T9" fmla="*/ 80 h 159"/>
                  <a:gd name="T10" fmla="*/ 8 w 251"/>
                  <a:gd name="T11" fmla="*/ 80 h 159"/>
                  <a:gd name="T12" fmla="*/ 126 w 251"/>
                  <a:gd name="T13" fmla="*/ 8 h 159"/>
                  <a:gd name="T14" fmla="*/ 243 w 251"/>
                  <a:gd name="T15" fmla="*/ 80 h 159"/>
                  <a:gd name="T16" fmla="*/ 126 w 251"/>
                  <a:gd name="T17" fmla="*/ 152 h 159"/>
                  <a:gd name="T18" fmla="*/ 8 w 251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1" y="124"/>
                      <a:pt x="251" y="80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0" y="8"/>
                      <a:pt x="243" y="40"/>
                      <a:pt x="243" y="80"/>
                    </a:cubicBezTo>
                    <a:cubicBezTo>
                      <a:pt x="243" y="119"/>
                      <a:pt x="190" y="152"/>
                      <a:pt x="126" y="152"/>
                    </a:cubicBezTo>
                    <a:cubicBezTo>
                      <a:pt x="61" y="152"/>
                      <a:pt x="8" y="119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1" name="Freeform 37"/>
              <p:cNvSpPr>
                <a:spLocks noChangeAspect="1"/>
              </p:cNvSpPr>
              <p:nvPr/>
            </p:nvSpPr>
            <p:spPr bwMode="auto">
              <a:xfrm>
                <a:off x="3010" y="600"/>
                <a:ext cx="460" cy="196"/>
              </a:xfrm>
              <a:custGeom>
                <a:avLst/>
                <a:gdLst>
                  <a:gd name="T0" fmla="*/ 2 w 230"/>
                  <a:gd name="T1" fmla="*/ 75 h 98"/>
                  <a:gd name="T2" fmla="*/ 119 w 230"/>
                  <a:gd name="T3" fmla="*/ 3 h 98"/>
                  <a:gd name="T4" fmla="*/ 230 w 230"/>
                  <a:gd name="T5" fmla="*/ 51 h 98"/>
                  <a:gd name="T6" fmla="*/ 118 w 230"/>
                  <a:gd name="T7" fmla="*/ 0 h 98"/>
                  <a:gd name="T8" fmla="*/ 0 w 230"/>
                  <a:gd name="T9" fmla="*/ 72 h 98"/>
                  <a:gd name="T10" fmla="*/ 8 w 230"/>
                  <a:gd name="T11" fmla="*/ 98 h 98"/>
                  <a:gd name="T12" fmla="*/ 2 w 230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8"/>
                  <a:gd name="T23" fmla="*/ 230 w 230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8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1"/>
                      <a:pt x="170" y="0"/>
                      <a:pt x="118" y="0"/>
                    </a:cubicBezTo>
                    <a:cubicBezTo>
                      <a:pt x="53" y="0"/>
                      <a:pt x="0" y="32"/>
                      <a:pt x="0" y="72"/>
                    </a:cubicBezTo>
                    <a:cubicBezTo>
                      <a:pt x="0" y="81"/>
                      <a:pt x="3" y="90"/>
                      <a:pt x="8" y="98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2" name="Freeform 38"/>
              <p:cNvSpPr>
                <a:spLocks noChangeAspect="1" noEditPoints="1"/>
              </p:cNvSpPr>
              <p:nvPr/>
            </p:nvSpPr>
            <p:spPr bwMode="auto">
              <a:xfrm>
                <a:off x="3082" y="656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4 w 170"/>
                  <a:gd name="T5" fmla="*/ 59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7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2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9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4" y="59"/>
                    </a:cubicBezTo>
                    <a:cubicBezTo>
                      <a:pt x="114" y="59"/>
                      <a:pt x="131" y="50"/>
                      <a:pt x="133" y="49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7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4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1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3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5"/>
                      <a:pt x="60" y="36"/>
                      <a:pt x="57" y="37"/>
                    </a:cubicBezTo>
                    <a:cubicBezTo>
                      <a:pt x="57" y="37"/>
                      <a:pt x="40" y="46"/>
                      <a:pt x="38" y="47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8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60"/>
                      <a:pt x="28" y="59"/>
                    </a:cubicBezTo>
                    <a:cubicBezTo>
                      <a:pt x="27" y="59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5"/>
                    </a:cubicBezTo>
                    <a:cubicBezTo>
                      <a:pt x="51" y="85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1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3" name="Freeform 39"/>
              <p:cNvSpPr>
                <a:spLocks noChangeAspect="1" noEditPoints="1"/>
              </p:cNvSpPr>
              <p:nvPr/>
            </p:nvSpPr>
            <p:spPr bwMode="auto">
              <a:xfrm>
                <a:off x="3074" y="64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4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4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2"/>
                      <a:pt x="91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6" name="Group 33"/>
            <p:cNvGrpSpPr>
              <a:grpSpLocks noChangeAspect="1"/>
            </p:cNvGrpSpPr>
            <p:nvPr/>
          </p:nvGrpSpPr>
          <p:grpSpPr bwMode="auto">
            <a:xfrm>
              <a:off x="2645280" y="2076546"/>
              <a:ext cx="180000" cy="139448"/>
              <a:chOff x="2992" y="584"/>
              <a:chExt cx="506" cy="392"/>
            </a:xfrm>
          </p:grpSpPr>
          <p:sp>
            <p:nvSpPr>
              <p:cNvPr id="32" name="Freeform 34"/>
              <p:cNvSpPr>
                <a:spLocks noChangeAspect="1"/>
              </p:cNvSpPr>
              <p:nvPr/>
            </p:nvSpPr>
            <p:spPr bwMode="auto">
              <a:xfrm>
                <a:off x="2992" y="744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7 h 116"/>
                  <a:gd name="T4" fmla="*/ 0 w 253"/>
                  <a:gd name="T5" fmla="*/ 37 h 116"/>
                  <a:gd name="T6" fmla="*/ 127 w 253"/>
                  <a:gd name="T7" fmla="*/ 116 h 116"/>
                  <a:gd name="T8" fmla="*/ 253 w 253"/>
                  <a:gd name="T9" fmla="*/ 37 h 116"/>
                  <a:gd name="T10" fmla="*/ 253 w 253"/>
                  <a:gd name="T11" fmla="*/ 37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7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3" name="Oval 35"/>
              <p:cNvSpPr>
                <a:spLocks noChangeAspect="1" noChangeArrowheads="1"/>
              </p:cNvSpPr>
              <p:nvPr/>
            </p:nvSpPr>
            <p:spPr bwMode="auto">
              <a:xfrm>
                <a:off x="2992" y="586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34" name="Freeform 36"/>
              <p:cNvSpPr>
                <a:spLocks noChangeAspect="1" noEditPoints="1"/>
              </p:cNvSpPr>
              <p:nvPr/>
            </p:nvSpPr>
            <p:spPr bwMode="auto">
              <a:xfrm>
                <a:off x="2994" y="584"/>
                <a:ext cx="502" cy="318"/>
              </a:xfrm>
              <a:custGeom>
                <a:avLst/>
                <a:gdLst>
                  <a:gd name="T0" fmla="*/ 0 w 251"/>
                  <a:gd name="T1" fmla="*/ 80 h 159"/>
                  <a:gd name="T2" fmla="*/ 126 w 251"/>
                  <a:gd name="T3" fmla="*/ 159 h 159"/>
                  <a:gd name="T4" fmla="*/ 251 w 251"/>
                  <a:gd name="T5" fmla="*/ 80 h 159"/>
                  <a:gd name="T6" fmla="*/ 126 w 251"/>
                  <a:gd name="T7" fmla="*/ 0 h 159"/>
                  <a:gd name="T8" fmla="*/ 0 w 251"/>
                  <a:gd name="T9" fmla="*/ 80 h 159"/>
                  <a:gd name="T10" fmla="*/ 8 w 251"/>
                  <a:gd name="T11" fmla="*/ 80 h 159"/>
                  <a:gd name="T12" fmla="*/ 126 w 251"/>
                  <a:gd name="T13" fmla="*/ 8 h 159"/>
                  <a:gd name="T14" fmla="*/ 243 w 251"/>
                  <a:gd name="T15" fmla="*/ 80 h 159"/>
                  <a:gd name="T16" fmla="*/ 126 w 251"/>
                  <a:gd name="T17" fmla="*/ 152 h 159"/>
                  <a:gd name="T18" fmla="*/ 8 w 251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1" y="124"/>
                      <a:pt x="251" y="80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0" y="8"/>
                      <a:pt x="243" y="40"/>
                      <a:pt x="243" y="80"/>
                    </a:cubicBezTo>
                    <a:cubicBezTo>
                      <a:pt x="243" y="119"/>
                      <a:pt x="190" y="152"/>
                      <a:pt x="126" y="152"/>
                    </a:cubicBezTo>
                    <a:cubicBezTo>
                      <a:pt x="61" y="152"/>
                      <a:pt x="8" y="119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5" name="Freeform 37"/>
              <p:cNvSpPr>
                <a:spLocks noChangeAspect="1"/>
              </p:cNvSpPr>
              <p:nvPr/>
            </p:nvSpPr>
            <p:spPr bwMode="auto">
              <a:xfrm>
                <a:off x="3010" y="600"/>
                <a:ext cx="460" cy="196"/>
              </a:xfrm>
              <a:custGeom>
                <a:avLst/>
                <a:gdLst>
                  <a:gd name="T0" fmla="*/ 2 w 230"/>
                  <a:gd name="T1" fmla="*/ 75 h 98"/>
                  <a:gd name="T2" fmla="*/ 119 w 230"/>
                  <a:gd name="T3" fmla="*/ 3 h 98"/>
                  <a:gd name="T4" fmla="*/ 230 w 230"/>
                  <a:gd name="T5" fmla="*/ 51 h 98"/>
                  <a:gd name="T6" fmla="*/ 118 w 230"/>
                  <a:gd name="T7" fmla="*/ 0 h 98"/>
                  <a:gd name="T8" fmla="*/ 0 w 230"/>
                  <a:gd name="T9" fmla="*/ 72 h 98"/>
                  <a:gd name="T10" fmla="*/ 8 w 230"/>
                  <a:gd name="T11" fmla="*/ 98 h 98"/>
                  <a:gd name="T12" fmla="*/ 2 w 230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8"/>
                  <a:gd name="T23" fmla="*/ 230 w 230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8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1"/>
                      <a:pt x="170" y="0"/>
                      <a:pt x="118" y="0"/>
                    </a:cubicBezTo>
                    <a:cubicBezTo>
                      <a:pt x="53" y="0"/>
                      <a:pt x="0" y="32"/>
                      <a:pt x="0" y="72"/>
                    </a:cubicBezTo>
                    <a:cubicBezTo>
                      <a:pt x="0" y="81"/>
                      <a:pt x="3" y="90"/>
                      <a:pt x="8" y="98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6" name="Freeform 38"/>
              <p:cNvSpPr>
                <a:spLocks noChangeAspect="1" noEditPoints="1"/>
              </p:cNvSpPr>
              <p:nvPr/>
            </p:nvSpPr>
            <p:spPr bwMode="auto">
              <a:xfrm>
                <a:off x="3082" y="656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4 w 170"/>
                  <a:gd name="T5" fmla="*/ 59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7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2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9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4" y="59"/>
                    </a:cubicBezTo>
                    <a:cubicBezTo>
                      <a:pt x="114" y="59"/>
                      <a:pt x="131" y="50"/>
                      <a:pt x="133" y="49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7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4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1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3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5"/>
                      <a:pt x="60" y="36"/>
                      <a:pt x="57" y="37"/>
                    </a:cubicBezTo>
                    <a:cubicBezTo>
                      <a:pt x="57" y="37"/>
                      <a:pt x="40" y="46"/>
                      <a:pt x="38" y="47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8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60"/>
                      <a:pt x="28" y="59"/>
                    </a:cubicBezTo>
                    <a:cubicBezTo>
                      <a:pt x="27" y="59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5"/>
                    </a:cubicBezTo>
                    <a:cubicBezTo>
                      <a:pt x="51" y="85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1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7" name="Freeform 39"/>
              <p:cNvSpPr>
                <a:spLocks noChangeAspect="1" noEditPoints="1"/>
              </p:cNvSpPr>
              <p:nvPr/>
            </p:nvSpPr>
            <p:spPr bwMode="auto">
              <a:xfrm>
                <a:off x="3074" y="64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4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4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2"/>
                      <a:pt x="91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grpSp>
          <p:nvGrpSpPr>
            <p:cNvPr id="17" name="Group 33"/>
            <p:cNvGrpSpPr>
              <a:grpSpLocks noChangeAspect="1"/>
            </p:cNvGrpSpPr>
            <p:nvPr/>
          </p:nvGrpSpPr>
          <p:grpSpPr bwMode="auto">
            <a:xfrm>
              <a:off x="3243225" y="2076546"/>
              <a:ext cx="180000" cy="139448"/>
              <a:chOff x="2992" y="584"/>
              <a:chExt cx="506" cy="392"/>
            </a:xfrm>
          </p:grpSpPr>
          <p:sp>
            <p:nvSpPr>
              <p:cNvPr id="26" name="Freeform 34"/>
              <p:cNvSpPr>
                <a:spLocks noChangeAspect="1"/>
              </p:cNvSpPr>
              <p:nvPr/>
            </p:nvSpPr>
            <p:spPr bwMode="auto">
              <a:xfrm>
                <a:off x="2992" y="744"/>
                <a:ext cx="506" cy="232"/>
              </a:xfrm>
              <a:custGeom>
                <a:avLst/>
                <a:gdLst>
                  <a:gd name="T0" fmla="*/ 0 w 253"/>
                  <a:gd name="T1" fmla="*/ 0 h 116"/>
                  <a:gd name="T2" fmla="*/ 0 w 253"/>
                  <a:gd name="T3" fmla="*/ 37 h 116"/>
                  <a:gd name="T4" fmla="*/ 0 w 253"/>
                  <a:gd name="T5" fmla="*/ 37 h 116"/>
                  <a:gd name="T6" fmla="*/ 127 w 253"/>
                  <a:gd name="T7" fmla="*/ 116 h 116"/>
                  <a:gd name="T8" fmla="*/ 253 w 253"/>
                  <a:gd name="T9" fmla="*/ 37 h 116"/>
                  <a:gd name="T10" fmla="*/ 253 w 253"/>
                  <a:gd name="T11" fmla="*/ 37 h 116"/>
                  <a:gd name="T12" fmla="*/ 253 w 253"/>
                  <a:gd name="T13" fmla="*/ 0 h 116"/>
                  <a:gd name="T14" fmla="*/ 0 w 253"/>
                  <a:gd name="T15" fmla="*/ 0 h 1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53"/>
                  <a:gd name="T25" fmla="*/ 0 h 116"/>
                  <a:gd name="T26" fmla="*/ 253 w 253"/>
                  <a:gd name="T27" fmla="*/ 116 h 11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53" h="116">
                    <a:moveTo>
                      <a:pt x="0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81"/>
                      <a:pt x="57" y="116"/>
                      <a:pt x="127" y="116"/>
                    </a:cubicBezTo>
                    <a:cubicBezTo>
                      <a:pt x="196" y="116"/>
                      <a:pt x="253" y="81"/>
                      <a:pt x="253" y="37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0"/>
                      <a:pt x="253" y="0"/>
                      <a:pt x="2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27" name="Oval 35"/>
              <p:cNvSpPr>
                <a:spLocks noChangeAspect="1" noChangeArrowheads="1"/>
              </p:cNvSpPr>
              <p:nvPr/>
            </p:nvSpPr>
            <p:spPr bwMode="auto">
              <a:xfrm>
                <a:off x="2992" y="586"/>
                <a:ext cx="506" cy="314"/>
              </a:xfrm>
              <a:prstGeom prst="ellipse">
                <a:avLst/>
              </a:prstGeom>
              <a:solidFill>
                <a:srgbClr val="5D7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en-US" altLang="zh-CN" sz="2800"/>
              </a:p>
            </p:txBody>
          </p:sp>
          <p:sp>
            <p:nvSpPr>
              <p:cNvPr id="28" name="Freeform 36"/>
              <p:cNvSpPr>
                <a:spLocks noChangeAspect="1" noEditPoints="1"/>
              </p:cNvSpPr>
              <p:nvPr/>
            </p:nvSpPr>
            <p:spPr bwMode="auto">
              <a:xfrm>
                <a:off x="2994" y="584"/>
                <a:ext cx="502" cy="318"/>
              </a:xfrm>
              <a:custGeom>
                <a:avLst/>
                <a:gdLst>
                  <a:gd name="T0" fmla="*/ 0 w 251"/>
                  <a:gd name="T1" fmla="*/ 80 h 159"/>
                  <a:gd name="T2" fmla="*/ 126 w 251"/>
                  <a:gd name="T3" fmla="*/ 159 h 159"/>
                  <a:gd name="T4" fmla="*/ 251 w 251"/>
                  <a:gd name="T5" fmla="*/ 80 h 159"/>
                  <a:gd name="T6" fmla="*/ 126 w 251"/>
                  <a:gd name="T7" fmla="*/ 0 h 159"/>
                  <a:gd name="T8" fmla="*/ 0 w 251"/>
                  <a:gd name="T9" fmla="*/ 80 h 159"/>
                  <a:gd name="T10" fmla="*/ 8 w 251"/>
                  <a:gd name="T11" fmla="*/ 80 h 159"/>
                  <a:gd name="T12" fmla="*/ 126 w 251"/>
                  <a:gd name="T13" fmla="*/ 8 h 159"/>
                  <a:gd name="T14" fmla="*/ 243 w 251"/>
                  <a:gd name="T15" fmla="*/ 80 h 159"/>
                  <a:gd name="T16" fmla="*/ 126 w 251"/>
                  <a:gd name="T17" fmla="*/ 152 h 159"/>
                  <a:gd name="T18" fmla="*/ 8 w 251"/>
                  <a:gd name="T19" fmla="*/ 80 h 1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51"/>
                  <a:gd name="T31" fmla="*/ 0 h 159"/>
                  <a:gd name="T32" fmla="*/ 251 w 251"/>
                  <a:gd name="T33" fmla="*/ 159 h 15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51" h="159">
                    <a:moveTo>
                      <a:pt x="0" y="80"/>
                    </a:moveTo>
                    <a:cubicBezTo>
                      <a:pt x="0" y="124"/>
                      <a:pt x="57" y="159"/>
                      <a:pt x="126" y="159"/>
                    </a:cubicBezTo>
                    <a:cubicBezTo>
                      <a:pt x="195" y="159"/>
                      <a:pt x="251" y="124"/>
                      <a:pt x="251" y="80"/>
                    </a:cubicBezTo>
                    <a:cubicBezTo>
                      <a:pt x="251" y="36"/>
                      <a:pt x="195" y="0"/>
                      <a:pt x="126" y="0"/>
                    </a:cubicBezTo>
                    <a:cubicBezTo>
                      <a:pt x="57" y="0"/>
                      <a:pt x="0" y="36"/>
                      <a:pt x="0" y="80"/>
                    </a:cubicBezTo>
                    <a:close/>
                    <a:moveTo>
                      <a:pt x="8" y="80"/>
                    </a:moveTo>
                    <a:cubicBezTo>
                      <a:pt x="8" y="40"/>
                      <a:pt x="61" y="8"/>
                      <a:pt x="126" y="8"/>
                    </a:cubicBezTo>
                    <a:cubicBezTo>
                      <a:pt x="190" y="8"/>
                      <a:pt x="243" y="40"/>
                      <a:pt x="243" y="80"/>
                    </a:cubicBezTo>
                    <a:cubicBezTo>
                      <a:pt x="243" y="119"/>
                      <a:pt x="190" y="152"/>
                      <a:pt x="126" y="152"/>
                    </a:cubicBezTo>
                    <a:cubicBezTo>
                      <a:pt x="61" y="152"/>
                      <a:pt x="8" y="119"/>
                      <a:pt x="8" y="80"/>
                    </a:cubicBezTo>
                    <a:close/>
                  </a:path>
                </a:pathLst>
              </a:custGeom>
              <a:solidFill>
                <a:srgbClr val="8BA6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29" name="Freeform 37"/>
              <p:cNvSpPr>
                <a:spLocks noChangeAspect="1"/>
              </p:cNvSpPr>
              <p:nvPr/>
            </p:nvSpPr>
            <p:spPr bwMode="auto">
              <a:xfrm>
                <a:off x="3010" y="600"/>
                <a:ext cx="460" cy="196"/>
              </a:xfrm>
              <a:custGeom>
                <a:avLst/>
                <a:gdLst>
                  <a:gd name="T0" fmla="*/ 2 w 230"/>
                  <a:gd name="T1" fmla="*/ 75 h 98"/>
                  <a:gd name="T2" fmla="*/ 119 w 230"/>
                  <a:gd name="T3" fmla="*/ 3 h 98"/>
                  <a:gd name="T4" fmla="*/ 230 w 230"/>
                  <a:gd name="T5" fmla="*/ 51 h 98"/>
                  <a:gd name="T6" fmla="*/ 118 w 230"/>
                  <a:gd name="T7" fmla="*/ 0 h 98"/>
                  <a:gd name="T8" fmla="*/ 0 w 230"/>
                  <a:gd name="T9" fmla="*/ 72 h 98"/>
                  <a:gd name="T10" fmla="*/ 8 w 230"/>
                  <a:gd name="T11" fmla="*/ 98 h 98"/>
                  <a:gd name="T12" fmla="*/ 2 w 230"/>
                  <a:gd name="T13" fmla="*/ 75 h 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30"/>
                  <a:gd name="T22" fmla="*/ 0 h 98"/>
                  <a:gd name="T23" fmla="*/ 230 w 230"/>
                  <a:gd name="T24" fmla="*/ 98 h 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30" h="98">
                    <a:moveTo>
                      <a:pt x="2" y="75"/>
                    </a:moveTo>
                    <a:cubicBezTo>
                      <a:pt x="2" y="35"/>
                      <a:pt x="54" y="3"/>
                      <a:pt x="119" y="3"/>
                    </a:cubicBezTo>
                    <a:cubicBezTo>
                      <a:pt x="170" y="3"/>
                      <a:pt x="214" y="23"/>
                      <a:pt x="230" y="51"/>
                    </a:cubicBezTo>
                    <a:cubicBezTo>
                      <a:pt x="215" y="21"/>
                      <a:pt x="170" y="0"/>
                      <a:pt x="118" y="0"/>
                    </a:cubicBezTo>
                    <a:cubicBezTo>
                      <a:pt x="53" y="0"/>
                      <a:pt x="0" y="32"/>
                      <a:pt x="0" y="72"/>
                    </a:cubicBezTo>
                    <a:cubicBezTo>
                      <a:pt x="0" y="81"/>
                      <a:pt x="3" y="90"/>
                      <a:pt x="8" y="98"/>
                    </a:cubicBezTo>
                    <a:cubicBezTo>
                      <a:pt x="4" y="91"/>
                      <a:pt x="2" y="83"/>
                      <a:pt x="2" y="75"/>
                    </a:cubicBezTo>
                    <a:close/>
                  </a:path>
                </a:pathLst>
              </a:custGeom>
              <a:solidFill>
                <a:srgbClr val="2B4F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0" name="Freeform 38"/>
              <p:cNvSpPr>
                <a:spLocks noChangeAspect="1" noEditPoints="1"/>
              </p:cNvSpPr>
              <p:nvPr/>
            </p:nvSpPr>
            <p:spPr bwMode="auto">
              <a:xfrm>
                <a:off x="3082" y="656"/>
                <a:ext cx="340" cy="190"/>
              </a:xfrm>
              <a:custGeom>
                <a:avLst/>
                <a:gdLst>
                  <a:gd name="T0" fmla="*/ 124 w 170"/>
                  <a:gd name="T1" fmla="*/ 80 h 95"/>
                  <a:gd name="T2" fmla="*/ 109 w 170"/>
                  <a:gd name="T3" fmla="*/ 62 h 95"/>
                  <a:gd name="T4" fmla="*/ 114 w 170"/>
                  <a:gd name="T5" fmla="*/ 59 h 95"/>
                  <a:gd name="T6" fmla="*/ 126 w 170"/>
                  <a:gd name="T7" fmla="*/ 41 h 95"/>
                  <a:gd name="T8" fmla="*/ 92 w 170"/>
                  <a:gd name="T9" fmla="*/ 60 h 95"/>
                  <a:gd name="T10" fmla="*/ 92 w 170"/>
                  <a:gd name="T11" fmla="*/ 66 h 95"/>
                  <a:gd name="T12" fmla="*/ 111 w 170"/>
                  <a:gd name="T13" fmla="*/ 86 h 95"/>
                  <a:gd name="T14" fmla="*/ 81 w 170"/>
                  <a:gd name="T15" fmla="*/ 94 h 95"/>
                  <a:gd name="T16" fmla="*/ 144 w 170"/>
                  <a:gd name="T17" fmla="*/ 61 h 95"/>
                  <a:gd name="T18" fmla="*/ 116 w 170"/>
                  <a:gd name="T19" fmla="*/ 37 h 95"/>
                  <a:gd name="T20" fmla="*/ 143 w 170"/>
                  <a:gd name="T21" fmla="*/ 37 h 95"/>
                  <a:gd name="T22" fmla="*/ 170 w 170"/>
                  <a:gd name="T23" fmla="*/ 3 h 95"/>
                  <a:gd name="T24" fmla="*/ 120 w 170"/>
                  <a:gd name="T25" fmla="*/ 7 h 95"/>
                  <a:gd name="T26" fmla="*/ 146 w 170"/>
                  <a:gd name="T27" fmla="*/ 11 h 95"/>
                  <a:gd name="T28" fmla="*/ 110 w 170"/>
                  <a:gd name="T29" fmla="*/ 25 h 95"/>
                  <a:gd name="T30" fmla="*/ 87 w 170"/>
                  <a:gd name="T31" fmla="*/ 20 h 95"/>
                  <a:gd name="T32" fmla="*/ 116 w 170"/>
                  <a:gd name="T33" fmla="*/ 37 h 95"/>
                  <a:gd name="T34" fmla="*/ 61 w 170"/>
                  <a:gd name="T35" fmla="*/ 30 h 95"/>
                  <a:gd name="T36" fmla="*/ 62 w 170"/>
                  <a:gd name="T37" fmla="*/ 33 h 95"/>
                  <a:gd name="T38" fmla="*/ 38 w 170"/>
                  <a:gd name="T39" fmla="*/ 47 h 95"/>
                  <a:gd name="T40" fmla="*/ 75 w 170"/>
                  <a:gd name="T41" fmla="*/ 38 h 95"/>
                  <a:gd name="T42" fmla="*/ 79 w 170"/>
                  <a:gd name="T43" fmla="*/ 34 h 95"/>
                  <a:gd name="T44" fmla="*/ 60 w 170"/>
                  <a:gd name="T45" fmla="*/ 9 h 95"/>
                  <a:gd name="T46" fmla="*/ 89 w 170"/>
                  <a:gd name="T47" fmla="*/ 2 h 95"/>
                  <a:gd name="T48" fmla="*/ 33 w 170"/>
                  <a:gd name="T49" fmla="*/ 20 h 95"/>
                  <a:gd name="T50" fmla="*/ 39 w 170"/>
                  <a:gd name="T51" fmla="*/ 34 h 95"/>
                  <a:gd name="T52" fmla="*/ 54 w 170"/>
                  <a:gd name="T53" fmla="*/ 58 h 95"/>
                  <a:gd name="T54" fmla="*/ 28 w 170"/>
                  <a:gd name="T55" fmla="*/ 59 h 95"/>
                  <a:gd name="T56" fmla="*/ 7 w 170"/>
                  <a:gd name="T57" fmla="*/ 78 h 95"/>
                  <a:gd name="T58" fmla="*/ 48 w 170"/>
                  <a:gd name="T59" fmla="*/ 93 h 95"/>
                  <a:gd name="T60" fmla="*/ 25 w 170"/>
                  <a:gd name="T61" fmla="*/ 84 h 95"/>
                  <a:gd name="T62" fmla="*/ 61 w 170"/>
                  <a:gd name="T63" fmla="*/ 70 h 95"/>
                  <a:gd name="T64" fmla="*/ 84 w 170"/>
                  <a:gd name="T65" fmla="*/ 75 h 95"/>
                  <a:gd name="T66" fmla="*/ 54 w 170"/>
                  <a:gd name="T67" fmla="*/ 58 h 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5"/>
                  <a:gd name="T104" fmla="*/ 170 w 170"/>
                  <a:gd name="T105" fmla="*/ 95 h 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5">
                    <a:moveTo>
                      <a:pt x="132" y="61"/>
                    </a:moveTo>
                    <a:cubicBezTo>
                      <a:pt x="132" y="62"/>
                      <a:pt x="124" y="80"/>
                      <a:pt x="124" y="80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4"/>
                      <a:pt x="108" y="63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1"/>
                      <a:pt x="111" y="60"/>
                      <a:pt x="114" y="59"/>
                    </a:cubicBezTo>
                    <a:cubicBezTo>
                      <a:pt x="114" y="59"/>
                      <a:pt x="131" y="50"/>
                      <a:pt x="133" y="49"/>
                    </a:cubicBezTo>
                    <a:cubicBezTo>
                      <a:pt x="132" y="48"/>
                      <a:pt x="126" y="42"/>
                      <a:pt x="126" y="41"/>
                    </a:cubicBezTo>
                    <a:cubicBezTo>
                      <a:pt x="122" y="43"/>
                      <a:pt x="96" y="57"/>
                      <a:pt x="96" y="57"/>
                    </a:cubicBezTo>
                    <a:cubicBezTo>
                      <a:pt x="94" y="58"/>
                      <a:pt x="93" y="59"/>
                      <a:pt x="92" y="60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1" y="63"/>
                      <a:pt x="91" y="65"/>
                      <a:pt x="92" y="66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11" y="86"/>
                      <a:pt x="87" y="85"/>
                      <a:pt x="85" y="85"/>
                    </a:cubicBezTo>
                    <a:cubicBezTo>
                      <a:pt x="85" y="87"/>
                      <a:pt x="82" y="93"/>
                      <a:pt x="81" y="94"/>
                    </a:cubicBezTo>
                    <a:cubicBezTo>
                      <a:pt x="83" y="94"/>
                      <a:pt x="127" y="95"/>
                      <a:pt x="129" y="95"/>
                    </a:cubicBezTo>
                    <a:cubicBezTo>
                      <a:pt x="130" y="93"/>
                      <a:pt x="144" y="62"/>
                      <a:pt x="144" y="61"/>
                    </a:cubicBezTo>
                    <a:cubicBezTo>
                      <a:pt x="143" y="61"/>
                      <a:pt x="134" y="61"/>
                      <a:pt x="132" y="61"/>
                    </a:cubicBezTo>
                    <a:close/>
                    <a:moveTo>
                      <a:pt x="116" y="37"/>
                    </a:moveTo>
                    <a:cubicBezTo>
                      <a:pt x="151" y="19"/>
                      <a:pt x="151" y="19"/>
                      <a:pt x="151" y="19"/>
                    </a:cubicBezTo>
                    <a:cubicBezTo>
                      <a:pt x="151" y="19"/>
                      <a:pt x="144" y="36"/>
                      <a:pt x="143" y="37"/>
                    </a:cubicBezTo>
                    <a:cubicBezTo>
                      <a:pt x="144" y="37"/>
                      <a:pt x="154" y="37"/>
                      <a:pt x="155" y="37"/>
                    </a:cubicBezTo>
                    <a:cubicBezTo>
                      <a:pt x="156" y="35"/>
                      <a:pt x="170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2" y="3"/>
                      <a:pt x="120" y="7"/>
                      <a:pt x="120" y="7"/>
                    </a:cubicBezTo>
                    <a:cubicBezTo>
                      <a:pt x="120" y="7"/>
                      <a:pt x="119" y="10"/>
                      <a:pt x="119" y="11"/>
                    </a:cubicBezTo>
                    <a:cubicBezTo>
                      <a:pt x="120" y="11"/>
                      <a:pt x="146" y="11"/>
                      <a:pt x="146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3" y="28"/>
                      <a:pt x="112" y="27"/>
                      <a:pt x="110" y="25"/>
                    </a:cubicBezTo>
                    <a:cubicBezTo>
                      <a:pt x="110" y="25"/>
                      <a:pt x="100" y="15"/>
                      <a:pt x="99" y="14"/>
                    </a:cubicBezTo>
                    <a:cubicBezTo>
                      <a:pt x="98" y="15"/>
                      <a:pt x="88" y="20"/>
                      <a:pt x="87" y="20"/>
                    </a:cubicBezTo>
                    <a:cubicBezTo>
                      <a:pt x="89" y="23"/>
                      <a:pt x="103" y="37"/>
                      <a:pt x="103" y="37"/>
                    </a:cubicBezTo>
                    <a:cubicBezTo>
                      <a:pt x="105" y="39"/>
                      <a:pt x="111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3" y="32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5"/>
                      <a:pt x="60" y="36"/>
                      <a:pt x="57" y="37"/>
                    </a:cubicBezTo>
                    <a:cubicBezTo>
                      <a:pt x="57" y="37"/>
                      <a:pt x="40" y="46"/>
                      <a:pt x="38" y="47"/>
                    </a:cubicBezTo>
                    <a:cubicBezTo>
                      <a:pt x="39" y="47"/>
                      <a:pt x="44" y="53"/>
                      <a:pt x="45" y="54"/>
                    </a:cubicBezTo>
                    <a:cubicBezTo>
                      <a:pt x="49" y="52"/>
                      <a:pt x="75" y="38"/>
                      <a:pt x="75" y="38"/>
                    </a:cubicBezTo>
                    <a:cubicBezTo>
                      <a:pt x="76" y="38"/>
                      <a:pt x="78" y="36"/>
                      <a:pt x="79" y="35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80" y="32"/>
                      <a:pt x="80" y="30"/>
                      <a:pt x="78" y="29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84" y="10"/>
                      <a:pt x="86" y="10"/>
                    </a:cubicBezTo>
                    <a:cubicBezTo>
                      <a:pt x="86" y="9"/>
                      <a:pt x="89" y="2"/>
                      <a:pt x="89" y="2"/>
                    </a:cubicBezTo>
                    <a:cubicBezTo>
                      <a:pt x="88" y="1"/>
                      <a:pt x="43" y="1"/>
                      <a:pt x="41" y="0"/>
                    </a:cubicBezTo>
                    <a:cubicBezTo>
                      <a:pt x="41" y="2"/>
                      <a:pt x="33" y="20"/>
                      <a:pt x="33" y="20"/>
                    </a:cubicBezTo>
                    <a:cubicBezTo>
                      <a:pt x="33" y="20"/>
                      <a:pt x="27" y="33"/>
                      <a:pt x="26" y="34"/>
                    </a:cubicBezTo>
                    <a:cubicBezTo>
                      <a:pt x="27" y="34"/>
                      <a:pt x="37" y="34"/>
                      <a:pt x="39" y="34"/>
                    </a:cubicBezTo>
                    <a:cubicBezTo>
                      <a:pt x="39" y="33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7" y="60"/>
                      <a:pt x="28" y="59"/>
                    </a:cubicBezTo>
                    <a:cubicBezTo>
                      <a:pt x="27" y="59"/>
                      <a:pt x="17" y="58"/>
                      <a:pt x="15" y="58"/>
                    </a:cubicBezTo>
                    <a:cubicBezTo>
                      <a:pt x="15" y="60"/>
                      <a:pt x="7" y="78"/>
                      <a:pt x="7" y="78"/>
                    </a:cubicBezTo>
                    <a:cubicBezTo>
                      <a:pt x="7" y="78"/>
                      <a:pt x="1" y="91"/>
                      <a:pt x="0" y="92"/>
                    </a:cubicBezTo>
                    <a:cubicBezTo>
                      <a:pt x="2" y="92"/>
                      <a:pt x="46" y="93"/>
                      <a:pt x="48" y="93"/>
                    </a:cubicBezTo>
                    <a:cubicBezTo>
                      <a:pt x="49" y="92"/>
                      <a:pt x="52" y="85"/>
                      <a:pt x="52" y="85"/>
                    </a:cubicBezTo>
                    <a:cubicBezTo>
                      <a:pt x="51" y="85"/>
                      <a:pt x="25" y="84"/>
                      <a:pt x="25" y="84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8" y="67"/>
                      <a:pt x="59" y="68"/>
                      <a:pt x="61" y="70"/>
                    </a:cubicBezTo>
                    <a:cubicBezTo>
                      <a:pt x="61" y="70"/>
                      <a:pt x="71" y="81"/>
                      <a:pt x="71" y="81"/>
                    </a:cubicBezTo>
                    <a:cubicBezTo>
                      <a:pt x="73" y="81"/>
                      <a:pt x="82" y="76"/>
                      <a:pt x="84" y="75"/>
                    </a:cubicBezTo>
                    <a:cubicBezTo>
                      <a:pt x="82" y="73"/>
                      <a:pt x="68" y="58"/>
                      <a:pt x="68" y="58"/>
                    </a:cubicBezTo>
                    <a:cubicBezTo>
                      <a:pt x="66" y="56"/>
                      <a:pt x="60" y="55"/>
                      <a:pt x="54" y="58"/>
                    </a:cubicBezTo>
                    <a:close/>
                  </a:path>
                </a:pathLst>
              </a:custGeom>
              <a:solidFill>
                <a:srgbClr val="0B3C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1" name="Freeform 39"/>
              <p:cNvSpPr>
                <a:spLocks noChangeAspect="1" noEditPoints="1"/>
              </p:cNvSpPr>
              <p:nvPr/>
            </p:nvSpPr>
            <p:spPr bwMode="auto">
              <a:xfrm>
                <a:off x="3074" y="648"/>
                <a:ext cx="340" cy="188"/>
              </a:xfrm>
              <a:custGeom>
                <a:avLst/>
                <a:gdLst>
                  <a:gd name="T0" fmla="*/ 123 w 170"/>
                  <a:gd name="T1" fmla="*/ 80 h 94"/>
                  <a:gd name="T2" fmla="*/ 108 w 170"/>
                  <a:gd name="T3" fmla="*/ 62 h 94"/>
                  <a:gd name="T4" fmla="*/ 113 w 170"/>
                  <a:gd name="T5" fmla="*/ 58 h 94"/>
                  <a:gd name="T6" fmla="*/ 125 w 170"/>
                  <a:gd name="T7" fmla="*/ 41 h 94"/>
                  <a:gd name="T8" fmla="*/ 91 w 170"/>
                  <a:gd name="T9" fmla="*/ 60 h 94"/>
                  <a:gd name="T10" fmla="*/ 92 w 170"/>
                  <a:gd name="T11" fmla="*/ 66 h 94"/>
                  <a:gd name="T12" fmla="*/ 110 w 170"/>
                  <a:gd name="T13" fmla="*/ 85 h 94"/>
                  <a:gd name="T14" fmla="*/ 81 w 170"/>
                  <a:gd name="T15" fmla="*/ 93 h 94"/>
                  <a:gd name="T16" fmla="*/ 144 w 170"/>
                  <a:gd name="T17" fmla="*/ 61 h 94"/>
                  <a:gd name="T18" fmla="*/ 116 w 170"/>
                  <a:gd name="T19" fmla="*/ 37 h 94"/>
                  <a:gd name="T20" fmla="*/ 143 w 170"/>
                  <a:gd name="T21" fmla="*/ 36 h 94"/>
                  <a:gd name="T22" fmla="*/ 170 w 170"/>
                  <a:gd name="T23" fmla="*/ 3 h 94"/>
                  <a:gd name="T24" fmla="*/ 120 w 170"/>
                  <a:gd name="T25" fmla="*/ 7 h 94"/>
                  <a:gd name="T26" fmla="*/ 145 w 170"/>
                  <a:gd name="T27" fmla="*/ 11 h 94"/>
                  <a:gd name="T28" fmla="*/ 109 w 170"/>
                  <a:gd name="T29" fmla="*/ 24 h 94"/>
                  <a:gd name="T30" fmla="*/ 87 w 170"/>
                  <a:gd name="T31" fmla="*/ 20 h 94"/>
                  <a:gd name="T32" fmla="*/ 116 w 170"/>
                  <a:gd name="T33" fmla="*/ 37 h 94"/>
                  <a:gd name="T34" fmla="*/ 61 w 170"/>
                  <a:gd name="T35" fmla="*/ 30 h 94"/>
                  <a:gd name="T36" fmla="*/ 62 w 170"/>
                  <a:gd name="T37" fmla="*/ 33 h 94"/>
                  <a:gd name="T38" fmla="*/ 38 w 170"/>
                  <a:gd name="T39" fmla="*/ 46 h 94"/>
                  <a:gd name="T40" fmla="*/ 74 w 170"/>
                  <a:gd name="T41" fmla="*/ 38 h 94"/>
                  <a:gd name="T42" fmla="*/ 79 w 170"/>
                  <a:gd name="T43" fmla="*/ 34 h 94"/>
                  <a:gd name="T44" fmla="*/ 59 w 170"/>
                  <a:gd name="T45" fmla="*/ 9 h 94"/>
                  <a:gd name="T46" fmla="*/ 89 w 170"/>
                  <a:gd name="T47" fmla="*/ 1 h 94"/>
                  <a:gd name="T48" fmla="*/ 32 w 170"/>
                  <a:gd name="T49" fmla="*/ 20 h 94"/>
                  <a:gd name="T50" fmla="*/ 38 w 170"/>
                  <a:gd name="T51" fmla="*/ 34 h 94"/>
                  <a:gd name="T52" fmla="*/ 54 w 170"/>
                  <a:gd name="T53" fmla="*/ 58 h 94"/>
                  <a:gd name="T54" fmla="*/ 27 w 170"/>
                  <a:gd name="T55" fmla="*/ 58 h 94"/>
                  <a:gd name="T56" fmla="*/ 6 w 170"/>
                  <a:gd name="T57" fmla="*/ 77 h 94"/>
                  <a:gd name="T58" fmla="*/ 48 w 170"/>
                  <a:gd name="T59" fmla="*/ 92 h 94"/>
                  <a:gd name="T60" fmla="*/ 25 w 170"/>
                  <a:gd name="T61" fmla="*/ 83 h 94"/>
                  <a:gd name="T62" fmla="*/ 61 w 170"/>
                  <a:gd name="T63" fmla="*/ 70 h 94"/>
                  <a:gd name="T64" fmla="*/ 83 w 170"/>
                  <a:gd name="T65" fmla="*/ 74 h 94"/>
                  <a:gd name="T66" fmla="*/ 54 w 170"/>
                  <a:gd name="T67" fmla="*/ 58 h 9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70"/>
                  <a:gd name="T103" fmla="*/ 0 h 94"/>
                  <a:gd name="T104" fmla="*/ 170 w 170"/>
                  <a:gd name="T105" fmla="*/ 94 h 9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70" h="94">
                    <a:moveTo>
                      <a:pt x="132" y="60"/>
                    </a:moveTo>
                    <a:cubicBezTo>
                      <a:pt x="131" y="62"/>
                      <a:pt x="123" y="80"/>
                      <a:pt x="123" y="80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4"/>
                      <a:pt x="108" y="63"/>
                      <a:pt x="108" y="62"/>
                    </a:cubicBezTo>
                    <a:cubicBezTo>
                      <a:pt x="108" y="61"/>
                      <a:pt x="108" y="61"/>
                      <a:pt x="108" y="61"/>
                    </a:cubicBezTo>
                    <a:cubicBezTo>
                      <a:pt x="109" y="60"/>
                      <a:pt x="111" y="59"/>
                      <a:pt x="113" y="58"/>
                    </a:cubicBezTo>
                    <a:cubicBezTo>
                      <a:pt x="113" y="58"/>
                      <a:pt x="130" y="49"/>
                      <a:pt x="132" y="48"/>
                    </a:cubicBezTo>
                    <a:cubicBezTo>
                      <a:pt x="131" y="47"/>
                      <a:pt x="126" y="41"/>
                      <a:pt x="125" y="41"/>
                    </a:cubicBezTo>
                    <a:cubicBezTo>
                      <a:pt x="121" y="43"/>
                      <a:pt x="95" y="56"/>
                      <a:pt x="95" y="56"/>
                    </a:cubicBezTo>
                    <a:cubicBezTo>
                      <a:pt x="94" y="57"/>
                      <a:pt x="92" y="58"/>
                      <a:pt x="91" y="60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2"/>
                      <a:pt x="91" y="64"/>
                      <a:pt x="92" y="66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10" y="85"/>
                      <a:pt x="110" y="85"/>
                      <a:pt x="110" y="85"/>
                    </a:cubicBezTo>
                    <a:cubicBezTo>
                      <a:pt x="110" y="85"/>
                      <a:pt x="86" y="85"/>
                      <a:pt x="85" y="85"/>
                    </a:cubicBezTo>
                    <a:cubicBezTo>
                      <a:pt x="84" y="86"/>
                      <a:pt x="81" y="92"/>
                      <a:pt x="81" y="93"/>
                    </a:cubicBezTo>
                    <a:cubicBezTo>
                      <a:pt x="82" y="93"/>
                      <a:pt x="127" y="94"/>
                      <a:pt x="129" y="94"/>
                    </a:cubicBezTo>
                    <a:cubicBezTo>
                      <a:pt x="129" y="93"/>
                      <a:pt x="143" y="62"/>
                      <a:pt x="144" y="61"/>
                    </a:cubicBezTo>
                    <a:cubicBezTo>
                      <a:pt x="143" y="61"/>
                      <a:pt x="133" y="60"/>
                      <a:pt x="132" y="60"/>
                    </a:cubicBezTo>
                    <a:close/>
                    <a:moveTo>
                      <a:pt x="116" y="37"/>
                    </a:move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43" y="35"/>
                      <a:pt x="143" y="36"/>
                    </a:cubicBezTo>
                    <a:cubicBezTo>
                      <a:pt x="144" y="36"/>
                      <a:pt x="153" y="36"/>
                      <a:pt x="155" y="36"/>
                    </a:cubicBezTo>
                    <a:cubicBezTo>
                      <a:pt x="155" y="35"/>
                      <a:pt x="169" y="4"/>
                      <a:pt x="170" y="3"/>
                    </a:cubicBezTo>
                    <a:cubicBezTo>
                      <a:pt x="169" y="3"/>
                      <a:pt x="124" y="2"/>
                      <a:pt x="122" y="2"/>
                    </a:cubicBezTo>
                    <a:cubicBezTo>
                      <a:pt x="121" y="3"/>
                      <a:pt x="120" y="7"/>
                      <a:pt x="120" y="7"/>
                    </a:cubicBezTo>
                    <a:cubicBezTo>
                      <a:pt x="120" y="7"/>
                      <a:pt x="118" y="9"/>
                      <a:pt x="118" y="10"/>
                    </a:cubicBezTo>
                    <a:cubicBezTo>
                      <a:pt x="119" y="10"/>
                      <a:pt x="145" y="11"/>
                      <a:pt x="145" y="11"/>
                    </a:cubicBezTo>
                    <a:cubicBezTo>
                      <a:pt x="118" y="25"/>
                      <a:pt x="118" y="25"/>
                      <a:pt x="118" y="25"/>
                    </a:cubicBezTo>
                    <a:cubicBezTo>
                      <a:pt x="112" y="28"/>
                      <a:pt x="111" y="27"/>
                      <a:pt x="109" y="24"/>
                    </a:cubicBezTo>
                    <a:cubicBezTo>
                      <a:pt x="109" y="24"/>
                      <a:pt x="99" y="14"/>
                      <a:pt x="99" y="13"/>
                    </a:cubicBezTo>
                    <a:cubicBezTo>
                      <a:pt x="97" y="14"/>
                      <a:pt x="88" y="19"/>
                      <a:pt x="87" y="20"/>
                    </a:cubicBezTo>
                    <a:cubicBezTo>
                      <a:pt x="89" y="22"/>
                      <a:pt x="102" y="36"/>
                      <a:pt x="102" y="36"/>
                    </a:cubicBezTo>
                    <a:cubicBezTo>
                      <a:pt x="104" y="39"/>
                      <a:pt x="110" y="40"/>
                      <a:pt x="116" y="37"/>
                    </a:cubicBezTo>
                    <a:close/>
                    <a:moveTo>
                      <a:pt x="47" y="15"/>
                    </a:move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31"/>
                      <a:pt x="62" y="31"/>
                      <a:pt x="62" y="32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1" y="34"/>
                      <a:pt x="59" y="35"/>
                      <a:pt x="57" y="36"/>
                    </a:cubicBezTo>
                    <a:cubicBezTo>
                      <a:pt x="57" y="36"/>
                      <a:pt x="40" y="45"/>
                      <a:pt x="38" y="46"/>
                    </a:cubicBezTo>
                    <a:cubicBezTo>
                      <a:pt x="38" y="47"/>
                      <a:pt x="44" y="53"/>
                      <a:pt x="44" y="53"/>
                    </a:cubicBezTo>
                    <a:cubicBezTo>
                      <a:pt x="49" y="51"/>
                      <a:pt x="74" y="38"/>
                      <a:pt x="74" y="38"/>
                    </a:cubicBezTo>
                    <a:cubicBezTo>
                      <a:pt x="76" y="37"/>
                      <a:pt x="77" y="36"/>
                      <a:pt x="78" y="34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32"/>
                      <a:pt x="79" y="30"/>
                      <a:pt x="78" y="28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9"/>
                      <a:pt x="83" y="9"/>
                      <a:pt x="85" y="9"/>
                    </a:cubicBezTo>
                    <a:cubicBezTo>
                      <a:pt x="86" y="8"/>
                      <a:pt x="89" y="2"/>
                      <a:pt x="89" y="1"/>
                    </a:cubicBezTo>
                    <a:cubicBezTo>
                      <a:pt x="88" y="1"/>
                      <a:pt x="43" y="0"/>
                      <a:pt x="41" y="0"/>
                    </a:cubicBezTo>
                    <a:cubicBezTo>
                      <a:pt x="40" y="1"/>
                      <a:pt x="32" y="20"/>
                      <a:pt x="32" y="20"/>
                    </a:cubicBezTo>
                    <a:cubicBezTo>
                      <a:pt x="32" y="20"/>
                      <a:pt x="26" y="33"/>
                      <a:pt x="26" y="34"/>
                    </a:cubicBezTo>
                    <a:cubicBezTo>
                      <a:pt x="27" y="34"/>
                      <a:pt x="36" y="34"/>
                      <a:pt x="38" y="34"/>
                    </a:cubicBezTo>
                    <a:cubicBezTo>
                      <a:pt x="39" y="32"/>
                      <a:pt x="47" y="15"/>
                      <a:pt x="47" y="15"/>
                    </a:cubicBezTo>
                    <a:close/>
                    <a:moveTo>
                      <a:pt x="54" y="58"/>
                    </a:move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5"/>
                      <a:pt x="27" y="59"/>
                      <a:pt x="27" y="58"/>
                    </a:cubicBezTo>
                    <a:cubicBezTo>
                      <a:pt x="26" y="58"/>
                      <a:pt x="17" y="58"/>
                      <a:pt x="15" y="58"/>
                    </a:cubicBezTo>
                    <a:cubicBezTo>
                      <a:pt x="14" y="59"/>
                      <a:pt x="6" y="77"/>
                      <a:pt x="6" y="77"/>
                    </a:cubicBezTo>
                    <a:cubicBezTo>
                      <a:pt x="6" y="77"/>
                      <a:pt x="0" y="90"/>
                      <a:pt x="0" y="91"/>
                    </a:cubicBezTo>
                    <a:cubicBezTo>
                      <a:pt x="1" y="91"/>
                      <a:pt x="46" y="92"/>
                      <a:pt x="48" y="92"/>
                    </a:cubicBezTo>
                    <a:cubicBezTo>
                      <a:pt x="48" y="91"/>
                      <a:pt x="51" y="85"/>
                      <a:pt x="52" y="84"/>
                    </a:cubicBezTo>
                    <a:cubicBezTo>
                      <a:pt x="50" y="84"/>
                      <a:pt x="25" y="83"/>
                      <a:pt x="25" y="8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7" y="67"/>
                      <a:pt x="59" y="68"/>
                      <a:pt x="61" y="70"/>
                    </a:cubicBezTo>
                    <a:cubicBezTo>
                      <a:pt x="61" y="70"/>
                      <a:pt x="70" y="80"/>
                      <a:pt x="71" y="81"/>
                    </a:cubicBezTo>
                    <a:cubicBezTo>
                      <a:pt x="72" y="80"/>
                      <a:pt x="82" y="75"/>
                      <a:pt x="83" y="74"/>
                    </a:cubicBezTo>
                    <a:cubicBezTo>
                      <a:pt x="81" y="72"/>
                      <a:pt x="68" y="58"/>
                      <a:pt x="68" y="58"/>
                    </a:cubicBezTo>
                    <a:cubicBezTo>
                      <a:pt x="65" y="55"/>
                      <a:pt x="59" y="55"/>
                      <a:pt x="54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  <p:cxnSp>
          <p:nvCxnSpPr>
            <p:cNvPr id="18" name="直接连接符 17"/>
            <p:cNvCxnSpPr/>
            <p:nvPr/>
          </p:nvCxnSpPr>
          <p:spPr bwMode="auto">
            <a:xfrm>
              <a:off x="2228712" y="2140270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auto">
            <a:xfrm>
              <a:off x="2825543" y="2140270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>
              <a:off x="3422627" y="2137983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 bwMode="auto">
            <a:xfrm>
              <a:off x="4054324" y="2137983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>
              <a:off x="4761667" y="2136842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5464492" y="2143759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>
              <a:off x="6109835" y="2144245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 bwMode="auto">
            <a:xfrm>
              <a:off x="6699081" y="2142821"/>
              <a:ext cx="417945" cy="356"/>
            </a:xfrm>
            <a:prstGeom prst="line">
              <a:avLst/>
            </a:prstGeom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矩形 103"/>
          <p:cNvSpPr/>
          <p:nvPr/>
        </p:nvSpPr>
        <p:spPr>
          <a:xfrm>
            <a:off x="1446832" y="2477541"/>
            <a:ext cx="580608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NSBNF</a:t>
            </a:r>
            <a:endParaRPr lang="zh-CN" altLang="en-US" sz="1050" b="1" dirty="0"/>
          </a:p>
        </p:txBody>
      </p:sp>
      <p:sp>
        <p:nvSpPr>
          <p:cNvPr id="105" name="矩形 104"/>
          <p:cNvSpPr/>
          <p:nvPr/>
        </p:nvSpPr>
        <p:spPr>
          <a:xfrm>
            <a:off x="2182430" y="2477541"/>
            <a:ext cx="562976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NSELG</a:t>
            </a:r>
            <a:endParaRPr lang="zh-CN" altLang="en-US" sz="1050" b="1" dirty="0"/>
          </a:p>
        </p:txBody>
      </p:sp>
      <p:sp>
        <p:nvSpPr>
          <p:cNvPr id="106" name="矩形 105"/>
          <p:cNvSpPr/>
          <p:nvPr/>
        </p:nvSpPr>
        <p:spPr>
          <a:xfrm>
            <a:off x="2918027" y="2477066"/>
            <a:ext cx="556563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NSFRS</a:t>
            </a:r>
            <a:endParaRPr lang="zh-CN" altLang="en-US" sz="1050" b="1" dirty="0"/>
          </a:p>
        </p:txBody>
      </p:sp>
      <p:sp>
        <p:nvSpPr>
          <p:cNvPr id="107" name="矩形 106"/>
          <p:cNvSpPr/>
          <p:nvPr/>
        </p:nvSpPr>
        <p:spPr>
          <a:xfrm>
            <a:off x="3668635" y="2477066"/>
            <a:ext cx="593432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NSIMD</a:t>
            </a:r>
            <a:endParaRPr lang="zh-CN" altLang="en-US" sz="1050" b="1" dirty="0"/>
          </a:p>
        </p:txBody>
      </p:sp>
      <p:sp>
        <p:nvSpPr>
          <p:cNvPr id="108" name="矩形 107"/>
          <p:cNvSpPr/>
          <p:nvPr/>
        </p:nvSpPr>
        <p:spPr>
          <a:xfrm>
            <a:off x="4460638" y="1954763"/>
            <a:ext cx="617478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WSCEN</a:t>
            </a:r>
            <a:endParaRPr lang="zh-CN" altLang="en-US" sz="1050" b="1" dirty="0"/>
          </a:p>
        </p:txBody>
      </p:sp>
      <p:sp>
        <p:nvSpPr>
          <p:cNvPr id="109" name="矩形 108"/>
          <p:cNvSpPr/>
          <p:nvPr/>
        </p:nvSpPr>
        <p:spPr>
          <a:xfrm>
            <a:off x="5330472" y="2477066"/>
            <a:ext cx="508473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MYLS</a:t>
            </a:r>
            <a:endParaRPr lang="zh-CN" altLang="en-US" sz="1050" b="1" dirty="0"/>
          </a:p>
        </p:txBody>
      </p:sp>
      <p:sp>
        <p:nvSpPr>
          <p:cNvPr id="110" name="矩形 109"/>
          <p:cNvSpPr/>
          <p:nvPr/>
        </p:nvSpPr>
        <p:spPr>
          <a:xfrm>
            <a:off x="6122475" y="2477066"/>
            <a:ext cx="474810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SLDC</a:t>
            </a:r>
            <a:endParaRPr lang="zh-CN" altLang="en-US" sz="1050" b="1" dirty="0"/>
          </a:p>
        </p:txBody>
      </p:sp>
      <p:sp>
        <p:nvSpPr>
          <p:cNvPr id="111" name="矩形 110"/>
          <p:cNvSpPr/>
          <p:nvPr/>
        </p:nvSpPr>
        <p:spPr>
          <a:xfrm>
            <a:off x="6826647" y="2477541"/>
            <a:ext cx="599844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SLHTW</a:t>
            </a:r>
            <a:endParaRPr lang="zh-CN" altLang="en-US" sz="1050" b="1" dirty="0"/>
          </a:p>
        </p:txBody>
      </p:sp>
      <p:sp>
        <p:nvSpPr>
          <p:cNvPr id="112" name="矩形 111"/>
          <p:cNvSpPr/>
          <p:nvPr/>
        </p:nvSpPr>
        <p:spPr>
          <a:xfrm>
            <a:off x="7595451" y="2477066"/>
            <a:ext cx="524504" cy="261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b="1" dirty="0"/>
              <a:t>SLSEK</a:t>
            </a:r>
            <a:endParaRPr lang="zh-CN" altLang="en-US" sz="1050" b="1" dirty="0"/>
          </a:p>
        </p:txBody>
      </p:sp>
      <p:sp>
        <p:nvSpPr>
          <p:cNvPr id="113" name="任意多边形 112"/>
          <p:cNvSpPr/>
          <p:nvPr/>
        </p:nvSpPr>
        <p:spPr bwMode="auto">
          <a:xfrm>
            <a:off x="1513028" y="2042266"/>
            <a:ext cx="3640314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14" name="直接箭头连接符 113"/>
          <p:cNvCxnSpPr/>
          <p:nvPr/>
        </p:nvCxnSpPr>
        <p:spPr bwMode="auto">
          <a:xfrm>
            <a:off x="1527568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 bwMode="auto">
          <a:xfrm>
            <a:off x="1657309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 bwMode="auto">
          <a:xfrm>
            <a:off x="1787050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任意多边形 116"/>
          <p:cNvSpPr/>
          <p:nvPr/>
        </p:nvSpPr>
        <p:spPr bwMode="auto">
          <a:xfrm>
            <a:off x="2268435" y="2042266"/>
            <a:ext cx="2794125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18" name="直接箭头连接符 117"/>
          <p:cNvCxnSpPr/>
          <p:nvPr/>
        </p:nvCxnSpPr>
        <p:spPr bwMode="auto">
          <a:xfrm>
            <a:off x="2241077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 bwMode="auto">
          <a:xfrm>
            <a:off x="2370818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 bwMode="auto">
          <a:xfrm>
            <a:off x="2500559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任意多边形 120"/>
          <p:cNvSpPr/>
          <p:nvPr/>
        </p:nvSpPr>
        <p:spPr bwMode="auto">
          <a:xfrm>
            <a:off x="3112811" y="2042266"/>
            <a:ext cx="1783984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22" name="直接箭头连接符 121"/>
          <p:cNvCxnSpPr/>
          <p:nvPr/>
        </p:nvCxnSpPr>
        <p:spPr bwMode="auto">
          <a:xfrm>
            <a:off x="2984677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 bwMode="auto">
          <a:xfrm>
            <a:off x="3114418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 bwMode="auto">
          <a:xfrm>
            <a:off x="3244159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任意多边形 124"/>
          <p:cNvSpPr/>
          <p:nvPr/>
        </p:nvSpPr>
        <p:spPr bwMode="auto">
          <a:xfrm>
            <a:off x="5462673" y="2042266"/>
            <a:ext cx="2825368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26" name="直接箭头连接符 125"/>
          <p:cNvCxnSpPr/>
          <p:nvPr/>
        </p:nvCxnSpPr>
        <p:spPr bwMode="auto">
          <a:xfrm>
            <a:off x="5295400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 bwMode="auto">
          <a:xfrm>
            <a:off x="5425141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 bwMode="auto">
          <a:xfrm>
            <a:off x="5554883" y="1559583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>
            <a:stCxn id="130" idx="3"/>
          </p:cNvCxnSpPr>
          <p:nvPr/>
        </p:nvCxnSpPr>
        <p:spPr bwMode="auto">
          <a:xfrm flipV="1">
            <a:off x="1092552" y="2353136"/>
            <a:ext cx="7411886" cy="10549"/>
          </a:xfrm>
          <a:prstGeom prst="straightConnector1">
            <a:avLst/>
          </a:prstGeom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>
          <a:xfrm>
            <a:off x="539195" y="2225185"/>
            <a:ext cx="5533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Ruled</a:t>
            </a:r>
          </a:p>
        </p:txBody>
      </p:sp>
      <p:sp>
        <p:nvSpPr>
          <p:cNvPr id="131" name="矩形 130"/>
          <p:cNvSpPr/>
          <p:nvPr/>
        </p:nvSpPr>
        <p:spPr>
          <a:xfrm>
            <a:off x="1828738" y="2051228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40G</a:t>
            </a:r>
            <a:endParaRPr lang="zh-CN" altLang="en-US" sz="1400" dirty="0"/>
          </a:p>
        </p:txBody>
      </p:sp>
      <p:sp>
        <p:nvSpPr>
          <p:cNvPr id="132" name="矩形 131"/>
          <p:cNvSpPr/>
          <p:nvPr/>
        </p:nvSpPr>
        <p:spPr>
          <a:xfrm>
            <a:off x="2624743" y="204589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40G</a:t>
            </a:r>
            <a:endParaRPr lang="zh-CN" altLang="en-US" sz="1400" dirty="0"/>
          </a:p>
        </p:txBody>
      </p:sp>
      <p:sp>
        <p:nvSpPr>
          <p:cNvPr id="133" name="矩形 132"/>
          <p:cNvSpPr/>
          <p:nvPr/>
        </p:nvSpPr>
        <p:spPr>
          <a:xfrm>
            <a:off x="3314744" y="205062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40G</a:t>
            </a:r>
            <a:endParaRPr lang="zh-CN" altLang="en-US" sz="1400" dirty="0"/>
          </a:p>
        </p:txBody>
      </p:sp>
      <p:sp>
        <p:nvSpPr>
          <p:cNvPr id="134" name="矩形 133"/>
          <p:cNvSpPr/>
          <p:nvPr/>
        </p:nvSpPr>
        <p:spPr>
          <a:xfrm>
            <a:off x="4068735" y="205535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60G</a:t>
            </a:r>
            <a:endParaRPr lang="zh-CN" altLang="en-US" sz="1400" dirty="0"/>
          </a:p>
        </p:txBody>
      </p:sp>
      <p:sp>
        <p:nvSpPr>
          <p:cNvPr id="135" name="矩形 134"/>
          <p:cNvSpPr/>
          <p:nvPr/>
        </p:nvSpPr>
        <p:spPr>
          <a:xfrm>
            <a:off x="4940032" y="206008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60G</a:t>
            </a:r>
            <a:endParaRPr lang="zh-CN" altLang="en-US" sz="1400" dirty="0"/>
          </a:p>
        </p:txBody>
      </p:sp>
      <p:sp>
        <p:nvSpPr>
          <p:cNvPr id="136" name="矩形 135"/>
          <p:cNvSpPr/>
          <p:nvPr/>
        </p:nvSpPr>
        <p:spPr>
          <a:xfrm>
            <a:off x="5811329" y="206481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60G</a:t>
            </a:r>
            <a:endParaRPr lang="zh-CN" altLang="en-US" sz="1400" dirty="0"/>
          </a:p>
        </p:txBody>
      </p:sp>
      <p:sp>
        <p:nvSpPr>
          <p:cNvPr id="137" name="矩形 136"/>
          <p:cNvSpPr/>
          <p:nvPr/>
        </p:nvSpPr>
        <p:spPr>
          <a:xfrm>
            <a:off x="6566723" y="2069549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40G</a:t>
            </a:r>
            <a:endParaRPr lang="zh-CN" altLang="en-US" sz="1400" dirty="0"/>
          </a:p>
        </p:txBody>
      </p:sp>
      <p:sp>
        <p:nvSpPr>
          <p:cNvPr id="138" name="矩形 137"/>
          <p:cNvSpPr/>
          <p:nvPr/>
        </p:nvSpPr>
        <p:spPr>
          <a:xfrm>
            <a:off x="7293696" y="2062665"/>
            <a:ext cx="494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40G</a:t>
            </a:r>
            <a:endParaRPr lang="zh-CN" altLang="en-US" sz="1400" dirty="0"/>
          </a:p>
        </p:txBody>
      </p:sp>
      <p:sp>
        <p:nvSpPr>
          <p:cNvPr id="139" name="矩形 138"/>
          <p:cNvSpPr/>
          <p:nvPr/>
        </p:nvSpPr>
        <p:spPr>
          <a:xfrm>
            <a:off x="1033131" y="1090523"/>
            <a:ext cx="909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19 clients</a:t>
            </a:r>
          </a:p>
          <a:p>
            <a:pPr algn="ctr"/>
            <a:r>
              <a:rPr lang="en-US" altLang="zh-CN" sz="1200" dirty="0"/>
              <a:t>Each 1Gbps</a:t>
            </a:r>
            <a:endParaRPr lang="zh-CN" altLang="en-US" sz="1200" dirty="0"/>
          </a:p>
        </p:txBody>
      </p:sp>
      <p:sp>
        <p:nvSpPr>
          <p:cNvPr id="140" name="矩形 139"/>
          <p:cNvSpPr/>
          <p:nvPr/>
        </p:nvSpPr>
        <p:spPr>
          <a:xfrm>
            <a:off x="1892037" y="1090523"/>
            <a:ext cx="909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10 clients</a:t>
            </a:r>
          </a:p>
          <a:p>
            <a:pPr algn="ctr"/>
            <a:r>
              <a:rPr lang="en-US" altLang="zh-CN" sz="1200" dirty="0"/>
              <a:t>Each 1Gbps</a:t>
            </a:r>
            <a:endParaRPr lang="zh-CN" altLang="en-US" sz="1200" dirty="0"/>
          </a:p>
        </p:txBody>
      </p:sp>
      <p:sp>
        <p:nvSpPr>
          <p:cNvPr id="141" name="矩形 140"/>
          <p:cNvSpPr/>
          <p:nvPr/>
        </p:nvSpPr>
        <p:spPr>
          <a:xfrm>
            <a:off x="2694882" y="1090523"/>
            <a:ext cx="909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10 clients</a:t>
            </a:r>
          </a:p>
          <a:p>
            <a:pPr algn="ctr"/>
            <a:r>
              <a:rPr lang="en-US" altLang="zh-CN" sz="1200" dirty="0"/>
              <a:t>Each 1Gbps</a:t>
            </a:r>
            <a:endParaRPr lang="zh-CN" altLang="en-US" sz="1200" dirty="0"/>
          </a:p>
        </p:txBody>
      </p:sp>
      <p:sp>
        <p:nvSpPr>
          <p:cNvPr id="142" name="矩形 141"/>
          <p:cNvSpPr/>
          <p:nvPr/>
        </p:nvSpPr>
        <p:spPr>
          <a:xfrm>
            <a:off x="4808676" y="1079518"/>
            <a:ext cx="12891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6 client</a:t>
            </a:r>
          </a:p>
          <a:p>
            <a:pPr algn="ctr"/>
            <a:r>
              <a:rPr lang="en-US" altLang="zh-CN" sz="1200" dirty="0"/>
              <a:t>10Gbps*5+9Gbps</a:t>
            </a:r>
          </a:p>
        </p:txBody>
      </p:sp>
      <p:sp>
        <p:nvSpPr>
          <p:cNvPr id="143" name="任意多边形 142"/>
          <p:cNvSpPr/>
          <p:nvPr/>
        </p:nvSpPr>
        <p:spPr bwMode="auto">
          <a:xfrm>
            <a:off x="5473880" y="2050501"/>
            <a:ext cx="1990852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4" name="任意多边形 143"/>
          <p:cNvSpPr/>
          <p:nvPr/>
        </p:nvSpPr>
        <p:spPr bwMode="auto">
          <a:xfrm>
            <a:off x="3819287" y="2043451"/>
            <a:ext cx="936838" cy="703230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45" name="任意多边形 144"/>
          <p:cNvSpPr/>
          <p:nvPr/>
        </p:nvSpPr>
        <p:spPr bwMode="auto">
          <a:xfrm>
            <a:off x="5492007" y="2050501"/>
            <a:ext cx="1137505" cy="704088"/>
          </a:xfrm>
          <a:custGeom>
            <a:avLst/>
            <a:gdLst>
              <a:gd name="connsiteX0" fmla="*/ 0 w 856211"/>
              <a:gd name="connsiteY0" fmla="*/ 0 h 581891"/>
              <a:gd name="connsiteX1" fmla="*/ 66501 w 856211"/>
              <a:gd name="connsiteY1" fmla="*/ 199505 h 581891"/>
              <a:gd name="connsiteX2" fmla="*/ 124691 w 856211"/>
              <a:gd name="connsiteY2" fmla="*/ 224444 h 581891"/>
              <a:gd name="connsiteX3" fmla="*/ 656705 w 856211"/>
              <a:gd name="connsiteY3" fmla="*/ 224444 h 581891"/>
              <a:gd name="connsiteX4" fmla="*/ 748145 w 856211"/>
              <a:gd name="connsiteY4" fmla="*/ 290945 h 581891"/>
              <a:gd name="connsiteX5" fmla="*/ 856211 w 856211"/>
              <a:gd name="connsiteY5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6211" h="581891">
                <a:moveTo>
                  <a:pt x="0" y="0"/>
                </a:moveTo>
                <a:cubicBezTo>
                  <a:pt x="22859" y="81049"/>
                  <a:pt x="45719" y="162098"/>
                  <a:pt x="66501" y="199505"/>
                </a:cubicBezTo>
                <a:cubicBezTo>
                  <a:pt x="87283" y="236912"/>
                  <a:pt x="26324" y="220288"/>
                  <a:pt x="124691" y="224444"/>
                </a:cubicBezTo>
                <a:cubicBezTo>
                  <a:pt x="223058" y="228600"/>
                  <a:pt x="552796" y="213361"/>
                  <a:pt x="656705" y="224444"/>
                </a:cubicBezTo>
                <a:cubicBezTo>
                  <a:pt x="760614" y="235528"/>
                  <a:pt x="714894" y="231371"/>
                  <a:pt x="748145" y="290945"/>
                </a:cubicBezTo>
                <a:cubicBezTo>
                  <a:pt x="781396" y="350520"/>
                  <a:pt x="818803" y="466205"/>
                  <a:pt x="856211" y="581891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zh-CN" altLang="en-US" sz="2800"/>
          </a:p>
        </p:txBody>
      </p:sp>
      <p:cxnSp>
        <p:nvCxnSpPr>
          <p:cNvPr id="146" name="直接箭头连接符 145"/>
          <p:cNvCxnSpPr/>
          <p:nvPr/>
        </p:nvCxnSpPr>
        <p:spPr bwMode="auto">
          <a:xfrm>
            <a:off x="3681714" y="1561134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 bwMode="auto">
          <a:xfrm>
            <a:off x="3811455" y="1561134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 bwMode="auto">
          <a:xfrm>
            <a:off x="3941196" y="1561134"/>
            <a:ext cx="0" cy="362842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lgDash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3543147" y="1092074"/>
            <a:ext cx="987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2 clients</a:t>
            </a:r>
          </a:p>
          <a:p>
            <a:pPr algn="ctr"/>
            <a:r>
              <a:rPr lang="en-US" altLang="zh-CN" sz="1200" dirty="0"/>
              <a:t>Each 10Gbps</a:t>
            </a:r>
            <a:endParaRPr lang="zh-CN" altLang="en-US" sz="1200" dirty="0"/>
          </a:p>
        </p:txBody>
      </p:sp>
      <p:sp>
        <p:nvSpPr>
          <p:cNvPr id="150" name="矩形 149"/>
          <p:cNvSpPr/>
          <p:nvPr/>
        </p:nvSpPr>
        <p:spPr>
          <a:xfrm>
            <a:off x="6280485" y="2738930"/>
            <a:ext cx="659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20Gbps</a:t>
            </a:r>
            <a:endParaRPr lang="zh-CN" altLang="en-US" sz="1200" dirty="0"/>
          </a:p>
        </p:txBody>
      </p:sp>
      <p:sp>
        <p:nvSpPr>
          <p:cNvPr id="151" name="矩形 150"/>
          <p:cNvSpPr/>
          <p:nvPr/>
        </p:nvSpPr>
        <p:spPr>
          <a:xfrm>
            <a:off x="7074890" y="2738930"/>
            <a:ext cx="659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20Gbps</a:t>
            </a:r>
            <a:endParaRPr lang="zh-CN" altLang="en-US" sz="1200" dirty="0"/>
          </a:p>
        </p:txBody>
      </p:sp>
      <p:sp>
        <p:nvSpPr>
          <p:cNvPr id="152" name="矩形 151"/>
          <p:cNvSpPr/>
          <p:nvPr/>
        </p:nvSpPr>
        <p:spPr>
          <a:xfrm>
            <a:off x="7859058" y="2738930"/>
            <a:ext cx="659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19Gbps</a:t>
            </a:r>
            <a:endParaRPr lang="zh-CN" altLang="en-US" sz="1200" dirty="0"/>
          </a:p>
        </p:txBody>
      </p:sp>
      <p:sp>
        <p:nvSpPr>
          <p:cNvPr id="153" name="矩形 152"/>
          <p:cNvSpPr/>
          <p:nvPr/>
        </p:nvSpPr>
        <p:spPr>
          <a:xfrm>
            <a:off x="554453" y="2390412"/>
            <a:ext cx="581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/>
              <a:t>1Gbps</a:t>
            </a:r>
            <a:endParaRPr lang="zh-CN" altLang="en-US" sz="1200" dirty="0"/>
          </a:p>
        </p:txBody>
      </p:sp>
      <p:sp>
        <p:nvSpPr>
          <p:cNvPr id="155" name="文本框 154"/>
          <p:cNvSpPr txBox="1"/>
          <p:nvPr/>
        </p:nvSpPr>
        <p:spPr>
          <a:xfrm>
            <a:off x="8763301" y="1192433"/>
            <a:ext cx="310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/>
              <a:t>端到端（绿色）的对象流，统计端到端时延。</a:t>
            </a:r>
            <a:endParaRPr lang="en-US" altLang="zh-CN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/>
              <a:t>沿途背景流（黑色）按流量模型产生数据。</a:t>
            </a:r>
          </a:p>
        </p:txBody>
      </p:sp>
    </p:spTree>
    <p:extLst>
      <p:ext uri="{BB962C8B-B14F-4D97-AF65-F5344CB8AC3E}">
        <p14:creationId xmlns:p14="http://schemas.microsoft.com/office/powerpoint/2010/main" val="347985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DIP</a:t>
            </a:r>
            <a:r>
              <a:rPr lang="zh-CN" altLang="en-US" dirty="0"/>
              <a:t>的承载解决方案</a:t>
            </a:r>
          </a:p>
        </p:txBody>
      </p:sp>
      <p:sp>
        <p:nvSpPr>
          <p:cNvPr id="4" name="矩形 3"/>
          <p:cNvSpPr/>
          <p:nvPr/>
        </p:nvSpPr>
        <p:spPr>
          <a:xfrm rot="5400000">
            <a:off x="9425532" y="3793346"/>
            <a:ext cx="2339548" cy="1666935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153665" y="3835982"/>
            <a:ext cx="2339543" cy="1554421"/>
          </a:xfrm>
          <a:prstGeom prst="rect">
            <a:avLst/>
          </a:pr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5400000">
            <a:off x="7677664" y="3712411"/>
            <a:ext cx="2339547" cy="1828800"/>
          </a:xfrm>
          <a:prstGeom prst="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4829251" y="2679178"/>
            <a:ext cx="2339541" cy="3868032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1913053" y="3631015"/>
            <a:ext cx="2339548" cy="1964356"/>
          </a:xfrm>
          <a:prstGeom prst="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14" idx="3"/>
            <a:endCxn id="19" idx="1"/>
          </p:cNvCxnSpPr>
          <p:nvPr/>
        </p:nvCxnSpPr>
        <p:spPr>
          <a:xfrm flipV="1">
            <a:off x="9137261" y="4307896"/>
            <a:ext cx="1486482" cy="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>
            <a:stCxn id="12" idx="1"/>
            <a:endCxn id="18" idx="3"/>
          </p:cNvCxnSpPr>
          <p:nvPr/>
        </p:nvCxnSpPr>
        <p:spPr>
          <a:xfrm flipH="1">
            <a:off x="1369728" y="4313045"/>
            <a:ext cx="1387210" cy="432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1" name="Picture 8" descr="Image result for router ic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41" y="4109354"/>
            <a:ext cx="603166" cy="39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router ic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38" y="4113270"/>
            <a:ext cx="603166" cy="39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router ic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77" y="4109353"/>
            <a:ext cx="603166" cy="39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router icon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095" y="4108123"/>
            <a:ext cx="603166" cy="39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>
            <a:stCxn id="12" idx="3"/>
            <a:endCxn id="11" idx="1"/>
          </p:cNvCxnSpPr>
          <p:nvPr/>
        </p:nvCxnSpPr>
        <p:spPr>
          <a:xfrm flipV="1">
            <a:off x="3360104" y="4309129"/>
            <a:ext cx="1292837" cy="391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" name="直接连接符 15"/>
          <p:cNvCxnSpPr>
            <a:stCxn id="11" idx="3"/>
            <a:endCxn id="13" idx="1"/>
          </p:cNvCxnSpPr>
          <p:nvPr/>
        </p:nvCxnSpPr>
        <p:spPr>
          <a:xfrm flipV="1">
            <a:off x="5256107" y="4309128"/>
            <a:ext cx="1358970" cy="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" name="直接连接符 16"/>
          <p:cNvCxnSpPr>
            <a:stCxn id="13" idx="3"/>
            <a:endCxn id="14" idx="1"/>
          </p:cNvCxnSpPr>
          <p:nvPr/>
        </p:nvCxnSpPr>
        <p:spPr>
          <a:xfrm flipV="1">
            <a:off x="7218243" y="4307898"/>
            <a:ext cx="1315852" cy="123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" name="圆角矩形 17"/>
          <p:cNvSpPr/>
          <p:nvPr/>
        </p:nvSpPr>
        <p:spPr>
          <a:xfrm>
            <a:off x="1136701" y="4099145"/>
            <a:ext cx="233027" cy="43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623743" y="4089675"/>
            <a:ext cx="233027" cy="43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4" descr="Image result for serv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89" y="1573303"/>
            <a:ext cx="510766" cy="51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161055" y="1663318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控制平面</a:t>
            </a:r>
          </a:p>
        </p:txBody>
      </p:sp>
      <p:cxnSp>
        <p:nvCxnSpPr>
          <p:cNvPr id="22" name="直接连接符 21"/>
          <p:cNvCxnSpPr>
            <a:stCxn id="12" idx="0"/>
            <a:endCxn id="20" idx="2"/>
          </p:cNvCxnSpPr>
          <p:nvPr/>
        </p:nvCxnSpPr>
        <p:spPr>
          <a:xfrm flipV="1">
            <a:off x="3058521" y="2084069"/>
            <a:ext cx="2838251" cy="2029201"/>
          </a:xfrm>
          <a:prstGeom prst="line">
            <a:avLst/>
          </a:prstGeom>
          <a:ln w="190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1" idx="0"/>
            <a:endCxn id="20" idx="2"/>
          </p:cNvCxnSpPr>
          <p:nvPr/>
        </p:nvCxnSpPr>
        <p:spPr>
          <a:xfrm flipV="1">
            <a:off x="4954524" y="2084069"/>
            <a:ext cx="942248" cy="2025285"/>
          </a:xfrm>
          <a:prstGeom prst="line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3" idx="0"/>
            <a:endCxn id="20" idx="2"/>
          </p:cNvCxnSpPr>
          <p:nvPr/>
        </p:nvCxnSpPr>
        <p:spPr>
          <a:xfrm flipH="1" flipV="1">
            <a:off x="5896772" y="2084069"/>
            <a:ext cx="1019888" cy="2025284"/>
          </a:xfrm>
          <a:prstGeom prst="line">
            <a:avLst/>
          </a:prstGeom>
          <a:ln w="190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4" idx="0"/>
            <a:endCxn id="20" idx="2"/>
          </p:cNvCxnSpPr>
          <p:nvPr/>
        </p:nvCxnSpPr>
        <p:spPr>
          <a:xfrm flipH="1" flipV="1">
            <a:off x="5896772" y="2084069"/>
            <a:ext cx="2938906" cy="2024054"/>
          </a:xfrm>
          <a:prstGeom prst="line">
            <a:avLst/>
          </a:prstGeom>
          <a:ln w="19050"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52751" y="1520909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36142" y="2490247"/>
            <a:ext cx="3339594" cy="43279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南北向接口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299488" y="4814263"/>
            <a:ext cx="148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边缘整形、隧道封装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icture 2" descr="Image result for us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427" y="1459357"/>
            <a:ext cx="734579" cy="7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箭头连接符 31"/>
          <p:cNvCxnSpPr/>
          <p:nvPr/>
        </p:nvCxnSpPr>
        <p:spPr>
          <a:xfrm>
            <a:off x="4118920" y="1828686"/>
            <a:ext cx="1408670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844048" y="2800822"/>
            <a:ext cx="2613231" cy="1059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信息公告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设备配置参数下发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资源预留等业务配置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118920" y="18459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确定性业务需求</a:t>
            </a:r>
          </a:p>
        </p:txBody>
      </p:sp>
      <p:sp>
        <p:nvSpPr>
          <p:cNvPr id="35" name="矩形 34"/>
          <p:cNvSpPr/>
          <p:nvPr/>
        </p:nvSpPr>
        <p:spPr>
          <a:xfrm>
            <a:off x="6090008" y="1027871"/>
            <a:ext cx="1567483" cy="6207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业务准入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路径计算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71670" y="452972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71611" y="4526511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11696" y="449898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773832" y="4483059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52509" y="4495243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550616" y="4529597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3414324" y="4423056"/>
            <a:ext cx="1181054" cy="46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5343294" y="4404742"/>
            <a:ext cx="1181054" cy="46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7271006" y="4394558"/>
            <a:ext cx="1181054" cy="46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958292" y="5324047"/>
            <a:ext cx="2357859" cy="533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调度周期映射关系学习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数据包路径约束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293971" y="451736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基于周期的转发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215590" y="450498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基于周期的转发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148576" y="448841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基于周期的转发</a:t>
            </a:r>
          </a:p>
        </p:txBody>
      </p:sp>
      <p:sp>
        <p:nvSpPr>
          <p:cNvPr id="53" name="矩形 52"/>
          <p:cNvSpPr/>
          <p:nvPr/>
        </p:nvSpPr>
        <p:spPr>
          <a:xfrm>
            <a:off x="752374" y="5356174"/>
            <a:ext cx="3405995" cy="533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适用于多种数据面封装，包括但不限于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MPLS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SRv6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093175" y="4945635"/>
            <a:ext cx="148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边缘整形、隧道封装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14653DC-010E-114A-89EC-6CE1DFE3B49A}"/>
              </a:ext>
            </a:extLst>
          </p:cNvPr>
          <p:cNvSpPr txBox="1"/>
          <p:nvPr/>
        </p:nvSpPr>
        <p:spPr>
          <a:xfrm>
            <a:off x="983499" y="37757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边缘设备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A76A723-ACDE-3E4B-BFEF-D7D979FD2D22}"/>
              </a:ext>
            </a:extLst>
          </p:cNvPr>
          <p:cNvSpPr txBox="1"/>
          <p:nvPr/>
        </p:nvSpPr>
        <p:spPr>
          <a:xfrm>
            <a:off x="2590658" y="375597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汇聚设备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A85AE4C-5108-2842-AF03-8D1721C1DC67}"/>
              </a:ext>
            </a:extLst>
          </p:cNvPr>
          <p:cNvSpPr txBox="1"/>
          <p:nvPr/>
        </p:nvSpPr>
        <p:spPr>
          <a:xfrm>
            <a:off x="4255851" y="38094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核心设备</a:t>
            </a:r>
          </a:p>
        </p:txBody>
      </p:sp>
    </p:spTree>
    <p:extLst>
      <p:ext uri="{BB962C8B-B14F-4D97-AF65-F5344CB8AC3E}">
        <p14:creationId xmlns:p14="http://schemas.microsoft.com/office/powerpoint/2010/main" val="35167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31"/>
          <p:cNvSpPr>
            <a:spLocks noGrp="1"/>
          </p:cNvSpPr>
          <p:nvPr>
            <p:ph sz="half" idx="1"/>
          </p:nvPr>
        </p:nvSpPr>
        <p:spPr>
          <a:xfrm>
            <a:off x="551383" y="685453"/>
            <a:ext cx="6830492" cy="2827535"/>
          </a:xfr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anchor="ctr">
            <a:normAutofit lnSpcReduction="10000"/>
          </a:bodyPr>
          <a:lstStyle/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zh-CN" sz="1600" dirty="0"/>
              <a:t>DIP</a:t>
            </a:r>
            <a:r>
              <a:rPr lang="zh-CN" altLang="en-US" sz="1600" dirty="0"/>
              <a:t>切片的技术优势</a:t>
            </a:r>
            <a:endParaRPr lang="en-US" altLang="zh-CN" sz="16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zh-CN" altLang="en-US" sz="1400" b="1" dirty="0"/>
              <a:t>严格时延保障</a:t>
            </a:r>
            <a:r>
              <a:rPr lang="zh-CN" altLang="en-US" sz="1400" dirty="0"/>
              <a:t>：</a:t>
            </a:r>
            <a:r>
              <a:rPr lang="en-US" altLang="zh-CN" sz="1400" dirty="0"/>
              <a:t>DIP</a:t>
            </a:r>
            <a:r>
              <a:rPr lang="zh-CN" altLang="en-US" sz="1400" dirty="0"/>
              <a:t>技术保证三层上每一跳的严格时延边界上限，进而保证任意端到端的超低时延及抖动。</a:t>
            </a:r>
            <a:endParaRPr lang="en-US" altLang="zh-CN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zh-CN" altLang="en-US" sz="1400" b="1" dirty="0"/>
              <a:t>灵活软管道</a:t>
            </a:r>
            <a:r>
              <a:rPr lang="zh-CN" altLang="en-US" sz="1400" dirty="0"/>
              <a:t>：灵活控制。可以与</a:t>
            </a:r>
            <a:r>
              <a:rPr lang="en-US" altLang="zh-CN" sz="1400" dirty="0"/>
              <a:t>SDN</a:t>
            </a:r>
            <a:r>
              <a:rPr lang="zh-CN" altLang="en-US" sz="1400" dirty="0"/>
              <a:t>集成，做</a:t>
            </a:r>
            <a:r>
              <a:rPr lang="en-US" altLang="zh-CN" sz="1400" dirty="0"/>
              <a:t>VPN</a:t>
            </a:r>
            <a:r>
              <a:rPr lang="zh-CN" altLang="en-US" sz="1400" dirty="0"/>
              <a:t>、端到端、任意路径，带宽、抖动可选可控可控。</a:t>
            </a:r>
            <a:endParaRPr lang="en-US" altLang="zh-CN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zh-CN" altLang="en-US" sz="1400" b="1" dirty="0"/>
              <a:t>细粒度切片</a:t>
            </a:r>
            <a:r>
              <a:rPr lang="zh-CN" altLang="en-US" sz="1400" dirty="0"/>
              <a:t>：最小单位可以为每业务、每流、每身份，切片数量巨大。设备维护的状态参数少，可以支撑细粒度切片高密度部署。</a:t>
            </a:r>
            <a:endParaRPr lang="en-US" altLang="zh-CN" sz="14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zh-CN" altLang="en-US" sz="1400" b="1" dirty="0"/>
              <a:t>资源利用率高</a:t>
            </a:r>
            <a:r>
              <a:rPr lang="zh-CN" altLang="en-US" sz="1400" dirty="0"/>
              <a:t>：相比于带宽预留与专线，</a:t>
            </a:r>
            <a:r>
              <a:rPr lang="en-US" altLang="zh-CN" sz="1400" dirty="0"/>
              <a:t>DIP</a:t>
            </a:r>
            <a:r>
              <a:rPr lang="zh-CN" altLang="en-US" sz="1400" dirty="0"/>
              <a:t>不依赖低负载提供时延保障，带宽利用率高，单位资源的经济效益更大。</a:t>
            </a:r>
            <a:endParaRPr lang="en-US" altLang="zh-CN" sz="1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DIP</a:t>
            </a:r>
            <a:r>
              <a:rPr lang="zh-CN" altLang="en-US" dirty="0"/>
              <a:t>在承载网中实现网络切片</a:t>
            </a:r>
          </a:p>
        </p:txBody>
      </p:sp>
      <p:sp>
        <p:nvSpPr>
          <p:cNvPr id="72" name="矩形 71"/>
          <p:cNvSpPr/>
          <p:nvPr/>
        </p:nvSpPr>
        <p:spPr>
          <a:xfrm>
            <a:off x="1299032" y="3840543"/>
            <a:ext cx="2853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DIP</a:t>
            </a:r>
            <a:r>
              <a:rPr lang="zh-CN" altLang="en-US" sz="2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是可以真正提供</a:t>
            </a:r>
            <a:r>
              <a:rPr lang="en-US" altLang="zh-CN" sz="2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5G</a:t>
            </a:r>
            <a:r>
              <a:rPr lang="zh-CN" altLang="en-US" sz="2000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网络切片功能的技术</a:t>
            </a:r>
          </a:p>
        </p:txBody>
      </p:sp>
      <p:sp>
        <p:nvSpPr>
          <p:cNvPr id="73" name="矩形 72"/>
          <p:cNvSpPr/>
          <p:nvPr/>
        </p:nvSpPr>
        <p:spPr>
          <a:xfrm>
            <a:off x="5055775" y="3628104"/>
            <a:ext cx="2265845" cy="95410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r>
              <a:rPr lang="zh-CN" altLang="en-US" sz="1400" dirty="0">
                <a:solidFill>
                  <a:srgbClr val="1F4E79"/>
                </a:solidFill>
              </a:rPr>
              <a:t>通过多队列实现流量转发保证，而非用大带宽回避流量拥塞。原理上保证每一跳三层转发时延可控。</a:t>
            </a:r>
          </a:p>
        </p:txBody>
      </p:sp>
      <p:sp>
        <p:nvSpPr>
          <p:cNvPr id="74" name="矩形 73"/>
          <p:cNvSpPr/>
          <p:nvPr/>
        </p:nvSpPr>
        <p:spPr>
          <a:xfrm>
            <a:off x="5055775" y="4682089"/>
            <a:ext cx="2265845" cy="95410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r>
              <a:rPr lang="en-US" altLang="zh-CN" sz="1400" dirty="0">
                <a:solidFill>
                  <a:srgbClr val="1F4E79"/>
                </a:solidFill>
              </a:rPr>
              <a:t>DIP</a:t>
            </a:r>
            <a:r>
              <a:rPr lang="zh-CN" altLang="en-US" sz="1400" dirty="0">
                <a:solidFill>
                  <a:srgbClr val="1F4E79"/>
                </a:solidFill>
              </a:rPr>
              <a:t>预留带宽空闲时，可被其他业务复用，最大效率利用带宽，单位资源的经济效用高。</a:t>
            </a:r>
          </a:p>
        </p:txBody>
      </p:sp>
      <p:sp>
        <p:nvSpPr>
          <p:cNvPr id="75" name="矩形 74"/>
          <p:cNvSpPr/>
          <p:nvPr/>
        </p:nvSpPr>
        <p:spPr>
          <a:xfrm>
            <a:off x="5055775" y="5736074"/>
            <a:ext cx="2265845" cy="73866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r>
              <a:rPr lang="zh-CN" altLang="en-US" sz="1400" dirty="0">
                <a:solidFill>
                  <a:srgbClr val="1F4E79"/>
                </a:solidFill>
              </a:rPr>
              <a:t>不受突发影响，任意流量负载情况下均可承诺稳定的端到端超低时延与抖动。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893744" y="2752144"/>
            <a:ext cx="3604339" cy="3750664"/>
            <a:chOff x="7702225" y="934588"/>
            <a:chExt cx="3604339" cy="3750664"/>
          </a:xfrm>
        </p:grpSpPr>
        <p:pic>
          <p:nvPicPr>
            <p:cNvPr id="2050" name="Picture 2" descr="â5G embb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8" t="16902" r="21858" b="14394"/>
            <a:stretch/>
          </p:blipFill>
          <p:spPr bwMode="auto">
            <a:xfrm>
              <a:off x="7702225" y="1638144"/>
              <a:ext cx="3604339" cy="2494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椭圆 2"/>
            <p:cNvSpPr/>
            <p:nvPr/>
          </p:nvSpPr>
          <p:spPr>
            <a:xfrm rot="3600000">
              <a:off x="8324733" y="2027292"/>
              <a:ext cx="3750664" cy="1565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849764" y="685454"/>
            <a:ext cx="36922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1F4E79"/>
                </a:solidFill>
              </a:rPr>
              <a:t>DIP</a:t>
            </a:r>
            <a:r>
              <a:rPr lang="zh-CN" altLang="en-US" dirty="0">
                <a:solidFill>
                  <a:srgbClr val="1F4E79"/>
                </a:solidFill>
              </a:rPr>
              <a:t>技术</a:t>
            </a:r>
            <a:r>
              <a:rPr lang="en-US" altLang="zh-CN" dirty="0">
                <a:solidFill>
                  <a:srgbClr val="1F4E79"/>
                </a:solidFill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F4E79"/>
                </a:solidFill>
              </a:rPr>
              <a:t>目前业界唯一一个可以实现</a:t>
            </a:r>
            <a:r>
              <a:rPr lang="en-US" altLang="zh-CN" b="1" u="sng" dirty="0">
                <a:solidFill>
                  <a:srgbClr val="1F4E79"/>
                </a:solidFill>
              </a:rPr>
              <a:t>3</a:t>
            </a:r>
            <a:r>
              <a:rPr lang="zh-CN" altLang="en-US" b="1" u="sng" dirty="0">
                <a:solidFill>
                  <a:srgbClr val="1F4E79"/>
                </a:solidFill>
              </a:rPr>
              <a:t>层确定性能力</a:t>
            </a:r>
            <a:r>
              <a:rPr lang="zh-CN" altLang="en-US" dirty="0">
                <a:solidFill>
                  <a:srgbClr val="1F4E79"/>
                </a:solidFill>
              </a:rPr>
              <a:t>的技术</a:t>
            </a:r>
            <a:endParaRPr lang="en-US" altLang="zh-CN" dirty="0">
              <a:solidFill>
                <a:srgbClr val="1F4E79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1F4E79"/>
                </a:solidFill>
              </a:rPr>
              <a:t>支持</a:t>
            </a:r>
            <a:r>
              <a:rPr lang="en-US" altLang="zh-CN" dirty="0" err="1">
                <a:solidFill>
                  <a:srgbClr val="1F4E79"/>
                </a:solidFill>
              </a:rPr>
              <a:t>uRLLC</a:t>
            </a:r>
            <a:r>
              <a:rPr lang="zh-CN" altLang="en-US" dirty="0">
                <a:solidFill>
                  <a:srgbClr val="1F4E79"/>
                </a:solidFill>
              </a:rPr>
              <a:t>与</a:t>
            </a:r>
            <a:r>
              <a:rPr lang="en-US" altLang="zh-CN" dirty="0" err="1">
                <a:solidFill>
                  <a:srgbClr val="1F4E79"/>
                </a:solidFill>
              </a:rPr>
              <a:t>eMBB</a:t>
            </a:r>
            <a:r>
              <a:rPr lang="zh-CN" altLang="en-US" dirty="0">
                <a:solidFill>
                  <a:srgbClr val="1F4E79"/>
                </a:solidFill>
              </a:rPr>
              <a:t>共享</a:t>
            </a:r>
            <a:endParaRPr lang="en-US" altLang="zh-CN" dirty="0">
              <a:solidFill>
                <a:srgbClr val="1F4E79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75853" y="4759208"/>
            <a:ext cx="3700226" cy="1660541"/>
            <a:chOff x="5876077" y="3907685"/>
            <a:chExt cx="6006901" cy="991075"/>
          </a:xfrm>
        </p:grpSpPr>
        <p:sp>
          <p:nvSpPr>
            <p:cNvPr id="65" name="平行四边形 64"/>
            <p:cNvSpPr/>
            <p:nvPr/>
          </p:nvSpPr>
          <p:spPr>
            <a:xfrm>
              <a:off x="5876077" y="4471614"/>
              <a:ext cx="5710424" cy="410273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66" name="平行四边形 65"/>
            <p:cNvSpPr/>
            <p:nvPr/>
          </p:nvSpPr>
          <p:spPr>
            <a:xfrm>
              <a:off x="5967955" y="4212948"/>
              <a:ext cx="5710424" cy="410273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67" name="平行四边形 66"/>
            <p:cNvSpPr/>
            <p:nvPr/>
          </p:nvSpPr>
          <p:spPr>
            <a:xfrm>
              <a:off x="6172554" y="3907685"/>
              <a:ext cx="5710424" cy="368432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68" name="TextBox 511"/>
            <p:cNvSpPr txBox="1"/>
            <p:nvPr/>
          </p:nvSpPr>
          <p:spPr>
            <a:xfrm>
              <a:off x="6851244" y="3932824"/>
              <a:ext cx="4168143" cy="3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AR/VR slice</a:t>
              </a:r>
            </a:p>
            <a:p>
              <a:pPr algn="ctr">
                <a:spcAft>
                  <a:spcPts val="600"/>
                </a:spcAft>
              </a:pP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delay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20ms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69" name="TextBox 511"/>
            <p:cNvSpPr txBox="1"/>
            <p:nvPr/>
          </p:nvSpPr>
          <p:spPr>
            <a:xfrm>
              <a:off x="6766687" y="4280521"/>
              <a:ext cx="4168143" cy="3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Automatic driving slice</a:t>
              </a:r>
            </a:p>
            <a:p>
              <a:pPr algn="ctr">
                <a:spcAft>
                  <a:spcPts val="600"/>
                </a:spcAft>
              </a:pP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delay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5ms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70" name="TextBox 511"/>
            <p:cNvSpPr txBox="1"/>
            <p:nvPr/>
          </p:nvSpPr>
          <p:spPr>
            <a:xfrm>
              <a:off x="6695167" y="4623221"/>
              <a:ext cx="4168143" cy="275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Tele protection slice</a:t>
              </a:r>
              <a:b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</a:b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jitter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50us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60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承载网中实现</a:t>
            </a:r>
            <a:r>
              <a:rPr lang="en-US" altLang="zh-CN" dirty="0" err="1"/>
              <a:t>uRLLC</a:t>
            </a:r>
            <a:r>
              <a:rPr lang="zh-CN" altLang="en-US" dirty="0"/>
              <a:t>切片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81192" y="1310929"/>
            <a:ext cx="9577064" cy="4666268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/>
              <a:t>DIP</a:t>
            </a:r>
            <a:r>
              <a:rPr lang="zh-CN" altLang="en-US" sz="1800" dirty="0"/>
              <a:t>设备组网的承载网，</a:t>
            </a:r>
            <a:r>
              <a:rPr lang="zh-CN" altLang="en-US" sz="1800" b="1" u="sng" dirty="0"/>
              <a:t>端到端抖动可以严格限制在</a:t>
            </a:r>
            <a:r>
              <a:rPr lang="en-US" altLang="zh-CN" sz="1800" b="1" u="sng" dirty="0"/>
              <a:t>20μs</a:t>
            </a:r>
            <a:r>
              <a:rPr lang="zh-CN" altLang="en-US" sz="1800" b="1" u="sng" dirty="0"/>
              <a:t>之内</a:t>
            </a:r>
            <a:r>
              <a:rPr lang="zh-CN" altLang="en-US" sz="1800" dirty="0"/>
              <a:t>，与跳数无关。</a:t>
            </a:r>
            <a:endParaRPr lang="en-US" altLang="zh-CN" sz="1800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/>
              <a:t>高度复用的资源预留。高优先级严格保证</a:t>
            </a:r>
            <a:r>
              <a:rPr lang="en-US" altLang="zh-CN" sz="1800" dirty="0"/>
              <a:t>SLA</a:t>
            </a:r>
            <a:r>
              <a:rPr lang="zh-CN" altLang="en-US" sz="1800" dirty="0"/>
              <a:t>，低优先级兼容传统转发模式。同一个设备，高效实现</a:t>
            </a:r>
            <a:r>
              <a:rPr lang="en-US" altLang="zh-CN" sz="1800" dirty="0" err="1"/>
              <a:t>uRLLC</a:t>
            </a:r>
            <a:r>
              <a:rPr lang="zh-CN" altLang="en-US" sz="1800" dirty="0"/>
              <a:t>切片。</a:t>
            </a:r>
            <a:endParaRPr lang="en-US" altLang="zh-CN" sz="1800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/>
              <a:t>带宽利用率可以升高。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715221" y="3148572"/>
            <a:ext cx="5845684" cy="3071253"/>
            <a:chOff x="1011869" y="2681847"/>
            <a:chExt cx="5845684" cy="307125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37693" b="29888"/>
            <a:stretch/>
          </p:blipFill>
          <p:spPr>
            <a:xfrm>
              <a:off x="1011869" y="3435778"/>
              <a:ext cx="5845684" cy="23173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椭圆 5"/>
            <p:cNvSpPr/>
            <p:nvPr/>
          </p:nvSpPr>
          <p:spPr>
            <a:xfrm>
              <a:off x="2133266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638091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140363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008191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382569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756947" y="3948457"/>
              <a:ext cx="171450" cy="171450"/>
            </a:xfrm>
            <a:prstGeom prst="ellipse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左大括号 11"/>
            <p:cNvSpPr/>
            <p:nvPr/>
          </p:nvSpPr>
          <p:spPr>
            <a:xfrm rot="5400000">
              <a:off x="3230861" y="1945351"/>
              <a:ext cx="481444" cy="3076687"/>
            </a:xfrm>
            <a:prstGeom prst="leftBrace">
              <a:avLst>
                <a:gd name="adj1" fmla="val 87470"/>
                <a:gd name="adj2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58320" y="2681847"/>
              <a:ext cx="5668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C00000"/>
                  </a:solidFill>
                </a:rPr>
                <a:t>150km</a:t>
              </a:r>
              <a:r>
                <a:rPr lang="zh-CN" altLang="en-US" dirty="0">
                  <a:solidFill>
                    <a:srgbClr val="C00000"/>
                  </a:solidFill>
                </a:rPr>
                <a:t>传输时延约在</a:t>
              </a:r>
              <a:r>
                <a:rPr lang="en-US" altLang="zh-CN" dirty="0">
                  <a:solidFill>
                    <a:srgbClr val="C00000"/>
                  </a:solidFill>
                </a:rPr>
                <a:t>1~3ms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096869" y="3902503"/>
            <a:ext cx="31095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以</a:t>
            </a:r>
            <a:r>
              <a:rPr lang="en-US" altLang="zh-CN" sz="2000" dirty="0"/>
              <a:t>5G Backhaul</a:t>
            </a:r>
            <a:r>
              <a:rPr lang="zh-CN" altLang="en-US" sz="2000" dirty="0"/>
              <a:t>经典组网为例，从</a:t>
            </a:r>
            <a:r>
              <a:rPr lang="en-US" altLang="zh-CN" sz="2000" dirty="0"/>
              <a:t>DU</a:t>
            </a:r>
            <a:r>
              <a:rPr lang="zh-CN" altLang="en-US" sz="2000" dirty="0"/>
              <a:t>至核心网边缘大约经过</a:t>
            </a:r>
            <a:r>
              <a:rPr lang="en-US" altLang="zh-CN" sz="2000" dirty="0"/>
              <a:t>6</a:t>
            </a:r>
            <a:r>
              <a:rPr lang="zh-CN" altLang="en-US" sz="2000" dirty="0"/>
              <a:t>个</a:t>
            </a:r>
            <a:r>
              <a:rPr lang="en-US" altLang="zh-CN" sz="2000" dirty="0"/>
              <a:t>DIP</a:t>
            </a:r>
            <a:r>
              <a:rPr lang="zh-CN" altLang="en-US" sz="2000" dirty="0"/>
              <a:t>设备，总传输时延在</a:t>
            </a:r>
            <a:r>
              <a:rPr lang="en-US" altLang="zh-CN" sz="2000" dirty="0"/>
              <a:t>1~3ms</a:t>
            </a:r>
            <a:r>
              <a:rPr lang="zh-CN" altLang="en-US" sz="2000" dirty="0"/>
              <a:t>之内。</a:t>
            </a:r>
            <a:r>
              <a:rPr lang="en-US" altLang="zh-CN" sz="2000" dirty="0"/>
              <a:t>DIP</a:t>
            </a:r>
            <a:r>
              <a:rPr lang="zh-CN" altLang="en-US" sz="2000" dirty="0"/>
              <a:t>技术保证端到端抖动最小可限制在</a:t>
            </a:r>
            <a:r>
              <a:rPr lang="en-US" altLang="zh-CN" sz="2000" dirty="0"/>
              <a:t>20μs</a:t>
            </a:r>
            <a:r>
              <a:rPr lang="zh-CN" altLang="en-US" sz="2000" dirty="0"/>
              <a:t>之内。完全满足</a:t>
            </a:r>
            <a:r>
              <a:rPr lang="en-US" altLang="zh-CN" sz="2000" dirty="0"/>
              <a:t>5G</a:t>
            </a:r>
            <a:r>
              <a:rPr lang="zh-CN" altLang="en-US" sz="2000" dirty="0"/>
              <a:t>在单向</a:t>
            </a:r>
            <a:r>
              <a:rPr lang="en-US" altLang="zh-CN" sz="2000" dirty="0"/>
              <a:t>5ms </a:t>
            </a:r>
            <a:r>
              <a:rPr lang="en-US" altLang="zh-CN" sz="2000" dirty="0" err="1"/>
              <a:t>uRLLC</a:t>
            </a:r>
            <a:r>
              <a:rPr lang="zh-CN" altLang="en-US" sz="2000" dirty="0"/>
              <a:t>需求。</a:t>
            </a:r>
          </a:p>
        </p:txBody>
      </p:sp>
    </p:spTree>
    <p:extLst>
      <p:ext uri="{BB962C8B-B14F-4D97-AF65-F5344CB8AC3E}">
        <p14:creationId xmlns:p14="http://schemas.microsoft.com/office/powerpoint/2010/main" val="480361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端到端切片</a:t>
            </a:r>
            <a:r>
              <a:rPr lang="en-US" altLang="zh-CN" dirty="0"/>
              <a:t>· MEC</a:t>
            </a:r>
            <a:r>
              <a:rPr lang="zh-CN" altLang="en-US" dirty="0"/>
              <a:t>优化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050355" y="5664373"/>
            <a:ext cx="4932972" cy="479822"/>
            <a:chOff x="6731855" y="5918038"/>
            <a:chExt cx="4932972" cy="479822"/>
          </a:xfrm>
        </p:grpSpPr>
        <p:sp>
          <p:nvSpPr>
            <p:cNvPr id="132" name="圆角矩形 131"/>
            <p:cNvSpPr/>
            <p:nvPr/>
          </p:nvSpPr>
          <p:spPr>
            <a:xfrm>
              <a:off x="6731855" y="5918038"/>
              <a:ext cx="4932972" cy="479822"/>
            </a:xfrm>
            <a:prstGeom prst="roundRect">
              <a:avLst>
                <a:gd name="adj" fmla="val 3234"/>
              </a:avLst>
            </a:prstGeom>
            <a:noFill/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400"/>
                </a:spcAft>
              </a:pPr>
              <a:r>
                <a:rPr lang="en-US" altLang="zh-CN" sz="1400" dirty="0">
                  <a:solidFill>
                    <a:srgbClr val="1F4E79"/>
                  </a:solidFill>
                </a:rPr>
                <a:t>              </a:t>
              </a:r>
              <a:r>
                <a:rPr lang="zh-CN" altLang="en-US" sz="1400" dirty="0">
                  <a:solidFill>
                    <a:srgbClr val="1F4E79"/>
                  </a:solidFill>
                </a:rPr>
                <a:t>普通路由器</a:t>
              </a:r>
              <a:r>
                <a:rPr lang="en-US" altLang="zh-CN" sz="1400" dirty="0">
                  <a:solidFill>
                    <a:srgbClr val="1F4E79"/>
                  </a:solidFill>
                </a:rPr>
                <a:t>                    DIP</a:t>
              </a:r>
              <a:r>
                <a:rPr lang="zh-CN" altLang="en-US" sz="1400" dirty="0">
                  <a:solidFill>
                    <a:srgbClr val="1F4E79"/>
                  </a:solidFill>
                </a:rPr>
                <a:t>路由器</a:t>
              </a:r>
              <a:r>
                <a:rPr lang="en-US" altLang="zh-CN" sz="1400" dirty="0">
                  <a:solidFill>
                    <a:srgbClr val="1F4E79"/>
                  </a:solidFill>
                </a:rPr>
                <a:t>                   DIP</a:t>
              </a:r>
              <a:r>
                <a:rPr lang="zh-CN" altLang="en-US" sz="1400" dirty="0">
                  <a:solidFill>
                    <a:srgbClr val="1F4E79"/>
                  </a:solidFill>
                </a:rPr>
                <a:t>切片</a:t>
              </a:r>
            </a:p>
          </p:txBody>
        </p:sp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17492" y="6014591"/>
              <a:ext cx="360000" cy="360000"/>
            </a:xfrm>
            <a:prstGeom prst="rect">
              <a:avLst/>
            </a:prstGeom>
          </p:spPr>
        </p:pic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738" y="6014591"/>
              <a:ext cx="360000" cy="360000"/>
            </a:xfrm>
            <a:prstGeom prst="rect">
              <a:avLst/>
            </a:prstGeom>
          </p:spPr>
        </p:pic>
        <p:cxnSp>
          <p:nvCxnSpPr>
            <p:cNvPr id="136" name="直接连接符 135"/>
            <p:cNvCxnSpPr/>
            <p:nvPr/>
          </p:nvCxnSpPr>
          <p:spPr>
            <a:xfrm>
              <a:off x="10320430" y="6191250"/>
              <a:ext cx="274993" cy="0"/>
            </a:xfrm>
            <a:prstGeom prst="line">
              <a:avLst/>
            </a:prstGeom>
            <a:noFill/>
            <a:ln w="5080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828610" y="1110579"/>
            <a:ext cx="7167904" cy="3994842"/>
            <a:chOff x="4688168" y="2063079"/>
            <a:chExt cx="7167904" cy="3994842"/>
          </a:xfrm>
        </p:grpSpPr>
        <p:sp>
          <p:nvSpPr>
            <p:cNvPr id="4" name="椭圆 3"/>
            <p:cNvSpPr/>
            <p:nvPr/>
          </p:nvSpPr>
          <p:spPr>
            <a:xfrm>
              <a:off x="5813316" y="3070860"/>
              <a:ext cx="1781913" cy="754380"/>
            </a:xfrm>
            <a:prstGeom prst="ellipse">
              <a:avLst/>
            </a:prstGeom>
            <a:noFill/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CSG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324274" y="3070860"/>
              <a:ext cx="1781913" cy="7543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ASG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62260" y="3268050"/>
              <a:ext cx="360000" cy="36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66406" y="2925150"/>
              <a:ext cx="360000" cy="36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6803" y="3010875"/>
              <a:ext cx="360000" cy="36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6803" y="3532800"/>
              <a:ext cx="360000" cy="360000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>
              <a:off x="8711408" y="3070860"/>
              <a:ext cx="1781913" cy="7543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RSG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5162" y="3010875"/>
              <a:ext cx="360000" cy="360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5162" y="3532800"/>
              <a:ext cx="360000" cy="360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978" y="3010875"/>
              <a:ext cx="360000" cy="36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978" y="3532800"/>
              <a:ext cx="360000" cy="360000"/>
            </a:xfrm>
            <a:prstGeom prst="rect">
              <a:avLst/>
            </a:prstGeom>
          </p:spPr>
        </p:pic>
        <p:cxnSp>
          <p:nvCxnSpPr>
            <p:cNvPr id="30" name="直接连接符 29"/>
            <p:cNvCxnSpPr>
              <a:stCxn id="26" idx="3"/>
              <a:endCxn id="28" idx="1"/>
            </p:cNvCxnSpPr>
            <p:nvPr/>
          </p:nvCxnSpPr>
          <p:spPr>
            <a:xfrm>
              <a:off x="10395162" y="3190875"/>
              <a:ext cx="406758" cy="257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7" idx="3"/>
              <a:endCxn id="28" idx="1"/>
            </p:cNvCxnSpPr>
            <p:nvPr/>
          </p:nvCxnSpPr>
          <p:spPr>
            <a:xfrm flipV="1">
              <a:off x="10395162" y="3448050"/>
              <a:ext cx="406758" cy="264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10801920" y="3114235"/>
              <a:ext cx="1054152" cy="667630"/>
              <a:chOff x="8998260" y="2161735"/>
              <a:chExt cx="1054152" cy="66763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8260" y="2161735"/>
                <a:ext cx="1054152" cy="667630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9201150" y="2315550"/>
                <a:ext cx="638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F4E79"/>
                    </a:solidFill>
                  </a:rPr>
                  <a:t>Core</a:t>
                </a:r>
                <a:endParaRPr lang="zh-CN" altLang="en-US" dirty="0">
                  <a:solidFill>
                    <a:srgbClr val="1F4E79"/>
                  </a:solidFill>
                </a:endParaRPr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7693" y="3282785"/>
              <a:ext cx="218275" cy="33053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2684" y="3188850"/>
              <a:ext cx="316098" cy="518400"/>
            </a:xfrm>
            <a:prstGeom prst="rect">
              <a:avLst/>
            </a:prstGeom>
          </p:spPr>
        </p:pic>
        <p:cxnSp>
          <p:nvCxnSpPr>
            <p:cNvPr id="37" name="直接连接符 36"/>
            <p:cNvCxnSpPr>
              <a:stCxn id="36" idx="3"/>
              <a:endCxn id="5" idx="1"/>
            </p:cNvCxnSpPr>
            <p:nvPr/>
          </p:nvCxnSpPr>
          <p:spPr>
            <a:xfrm>
              <a:off x="5458782" y="3448050"/>
              <a:ext cx="20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35" idx="3"/>
              <a:endCxn id="36" idx="1"/>
            </p:cNvCxnSpPr>
            <p:nvPr/>
          </p:nvCxnSpPr>
          <p:spPr>
            <a:xfrm>
              <a:off x="4915968" y="3448050"/>
              <a:ext cx="22671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963" y="2063079"/>
              <a:ext cx="617879" cy="617879"/>
            </a:xfrm>
            <a:prstGeom prst="rect">
              <a:avLst/>
            </a:prstGeom>
          </p:spPr>
        </p:pic>
        <p:sp>
          <p:nvSpPr>
            <p:cNvPr id="70" name="椭圆 69"/>
            <p:cNvSpPr/>
            <p:nvPr/>
          </p:nvSpPr>
          <p:spPr>
            <a:xfrm>
              <a:off x="5851416" y="5235981"/>
              <a:ext cx="1781913" cy="754380"/>
            </a:xfrm>
            <a:prstGeom prst="ellipse">
              <a:avLst/>
            </a:prstGeom>
            <a:noFill/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CSG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7362374" y="5235981"/>
              <a:ext cx="1781913" cy="7543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ASG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735" y="5433171"/>
              <a:ext cx="360000" cy="360000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66431" y="5090271"/>
              <a:ext cx="360000" cy="360000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84878" y="5175996"/>
              <a:ext cx="360000" cy="360000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78" y="5697921"/>
              <a:ext cx="360000" cy="360000"/>
            </a:xfrm>
            <a:prstGeom prst="rect">
              <a:avLst/>
            </a:prstGeom>
          </p:spPr>
        </p:pic>
        <p:sp>
          <p:nvSpPr>
            <p:cNvPr id="79" name="椭圆 78"/>
            <p:cNvSpPr/>
            <p:nvPr/>
          </p:nvSpPr>
          <p:spPr>
            <a:xfrm>
              <a:off x="8682833" y="5235981"/>
              <a:ext cx="1781913" cy="7543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1F4E79"/>
                  </a:solidFill>
                </a:rPr>
                <a:t>RSG</a:t>
              </a:r>
              <a:endParaRPr lang="zh-CN" altLang="en-US" dirty="0">
                <a:solidFill>
                  <a:srgbClr val="1F4E79"/>
                </a:solidFill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5162" y="5175996"/>
              <a:ext cx="360000" cy="360000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5162" y="5697921"/>
              <a:ext cx="360000" cy="36000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28" y="5175996"/>
              <a:ext cx="360000" cy="360000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8028" y="5697921"/>
              <a:ext cx="360000" cy="360000"/>
            </a:xfrm>
            <a:prstGeom prst="rect">
              <a:avLst/>
            </a:prstGeom>
          </p:spPr>
        </p:pic>
        <p:cxnSp>
          <p:nvCxnSpPr>
            <p:cNvPr id="86" name="直接连接符 85"/>
            <p:cNvCxnSpPr>
              <a:stCxn id="82" idx="3"/>
              <a:endCxn id="89" idx="1"/>
            </p:cNvCxnSpPr>
            <p:nvPr/>
          </p:nvCxnSpPr>
          <p:spPr>
            <a:xfrm>
              <a:off x="10395162" y="5355996"/>
              <a:ext cx="378183" cy="257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83" idx="3"/>
              <a:endCxn id="89" idx="1"/>
            </p:cNvCxnSpPr>
            <p:nvPr/>
          </p:nvCxnSpPr>
          <p:spPr>
            <a:xfrm flipV="1">
              <a:off x="10395162" y="5613171"/>
              <a:ext cx="378183" cy="264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组合 87"/>
            <p:cNvGrpSpPr/>
            <p:nvPr/>
          </p:nvGrpSpPr>
          <p:grpSpPr>
            <a:xfrm>
              <a:off x="10773345" y="5279356"/>
              <a:ext cx="1054152" cy="667630"/>
              <a:chOff x="8998260" y="2161735"/>
              <a:chExt cx="1054152" cy="667630"/>
            </a:xfrm>
          </p:grpSpPr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8260" y="2161735"/>
                <a:ext cx="1054152" cy="667630"/>
              </a:xfrm>
              <a:prstGeom prst="rect">
                <a:avLst/>
              </a:prstGeom>
            </p:spPr>
          </p:pic>
          <p:sp>
            <p:nvSpPr>
              <p:cNvPr id="90" name="文本框 89"/>
              <p:cNvSpPr txBox="1"/>
              <p:nvPr/>
            </p:nvSpPr>
            <p:spPr>
              <a:xfrm>
                <a:off x="9201150" y="2315550"/>
                <a:ext cx="638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F4E79"/>
                    </a:solidFill>
                  </a:rPr>
                  <a:t>Core</a:t>
                </a:r>
                <a:endParaRPr lang="zh-CN" altLang="en-US" dirty="0">
                  <a:solidFill>
                    <a:srgbClr val="1F4E79"/>
                  </a:solidFill>
                </a:endParaRPr>
              </a:p>
            </p:txBody>
          </p:sp>
        </p:grp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168" y="5447906"/>
              <a:ext cx="218275" cy="330530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3159" y="5353971"/>
              <a:ext cx="316098" cy="518400"/>
            </a:xfrm>
            <a:prstGeom prst="rect">
              <a:avLst/>
            </a:prstGeom>
          </p:spPr>
        </p:pic>
        <p:cxnSp>
          <p:nvCxnSpPr>
            <p:cNvPr id="93" name="直接连接符 92"/>
            <p:cNvCxnSpPr>
              <a:stCxn id="92" idx="3"/>
              <a:endCxn id="72" idx="1"/>
            </p:cNvCxnSpPr>
            <p:nvPr/>
          </p:nvCxnSpPr>
          <p:spPr>
            <a:xfrm>
              <a:off x="5449257" y="5613171"/>
              <a:ext cx="20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91" idx="3"/>
              <a:endCxn id="92" idx="1"/>
            </p:cNvCxnSpPr>
            <p:nvPr/>
          </p:nvCxnSpPr>
          <p:spPr>
            <a:xfrm>
              <a:off x="4906443" y="5613171"/>
              <a:ext cx="22671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474" y="4356110"/>
              <a:ext cx="617879" cy="617879"/>
            </a:xfrm>
            <a:prstGeom prst="rect">
              <a:avLst/>
            </a:prstGeom>
          </p:spPr>
        </p:pic>
        <p:sp>
          <p:nvSpPr>
            <p:cNvPr id="96" name="矩形 95"/>
            <p:cNvSpPr/>
            <p:nvPr/>
          </p:nvSpPr>
          <p:spPr>
            <a:xfrm>
              <a:off x="9291276" y="2273880"/>
              <a:ext cx="2435951" cy="3132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1F4E79"/>
                  </a:solidFill>
                </a:rPr>
                <a:t>MEC</a:t>
              </a:r>
              <a:r>
                <a:rPr lang="zh-CN" altLang="en-US" sz="1400" b="1" dirty="0">
                  <a:solidFill>
                    <a:srgbClr val="1F4E79"/>
                  </a:solidFill>
                </a:rPr>
                <a:t>低置，数量多，投资大</a:t>
              </a: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4873505" y="4152900"/>
              <a:ext cx="6673228" cy="0"/>
            </a:xfrm>
            <a:prstGeom prst="line">
              <a:avLst/>
            </a:prstGeom>
            <a:ln w="12700">
              <a:solidFill>
                <a:schemeClr val="accent3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任意多边形 127"/>
            <p:cNvSpPr/>
            <p:nvPr/>
          </p:nvSpPr>
          <p:spPr>
            <a:xfrm>
              <a:off x="5589855" y="2628900"/>
              <a:ext cx="1352535" cy="838200"/>
            </a:xfrm>
            <a:custGeom>
              <a:avLst/>
              <a:gdLst>
                <a:gd name="connsiteX0" fmla="*/ 0 w 1800225"/>
                <a:gd name="connsiteY0" fmla="*/ 838200 h 838200"/>
                <a:gd name="connsiteX1" fmla="*/ 733425 w 1800225"/>
                <a:gd name="connsiteY1" fmla="*/ 657225 h 838200"/>
                <a:gd name="connsiteX2" fmla="*/ 1800225 w 1800225"/>
                <a:gd name="connsiteY2" fmla="*/ 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0225" h="838200">
                  <a:moveTo>
                    <a:pt x="0" y="838200"/>
                  </a:moveTo>
                  <a:cubicBezTo>
                    <a:pt x="216694" y="817562"/>
                    <a:pt x="433388" y="796925"/>
                    <a:pt x="733425" y="657225"/>
                  </a:cubicBezTo>
                  <a:cubicBezTo>
                    <a:pt x="1033462" y="517525"/>
                    <a:pt x="1416843" y="258762"/>
                    <a:pt x="1800225" y="0"/>
                  </a:cubicBezTo>
                </a:path>
              </a:pathLst>
            </a:custGeom>
            <a:noFill/>
            <a:ln w="5080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5559977" y="4895850"/>
              <a:ext cx="2841041" cy="781050"/>
            </a:xfrm>
            <a:custGeom>
              <a:avLst/>
              <a:gdLst>
                <a:gd name="connsiteX0" fmla="*/ 0 w 3781425"/>
                <a:gd name="connsiteY0" fmla="*/ 781050 h 781050"/>
                <a:gd name="connsiteX1" fmla="*/ 923925 w 3781425"/>
                <a:gd name="connsiteY1" fmla="*/ 457200 h 781050"/>
                <a:gd name="connsiteX2" fmla="*/ 2162175 w 3781425"/>
                <a:gd name="connsiteY2" fmla="*/ 428625 h 781050"/>
                <a:gd name="connsiteX3" fmla="*/ 3086100 w 3781425"/>
                <a:gd name="connsiteY3" fmla="*/ 352425 h 781050"/>
                <a:gd name="connsiteX4" fmla="*/ 3781425 w 3781425"/>
                <a:gd name="connsiteY4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425" h="781050">
                  <a:moveTo>
                    <a:pt x="0" y="781050"/>
                  </a:moveTo>
                  <a:cubicBezTo>
                    <a:pt x="281781" y="648493"/>
                    <a:pt x="563563" y="515937"/>
                    <a:pt x="923925" y="457200"/>
                  </a:cubicBezTo>
                  <a:cubicBezTo>
                    <a:pt x="1284288" y="398462"/>
                    <a:pt x="1801813" y="446087"/>
                    <a:pt x="2162175" y="428625"/>
                  </a:cubicBezTo>
                  <a:cubicBezTo>
                    <a:pt x="2522537" y="411163"/>
                    <a:pt x="2816225" y="423862"/>
                    <a:pt x="3086100" y="352425"/>
                  </a:cubicBezTo>
                  <a:cubicBezTo>
                    <a:pt x="3355975" y="280987"/>
                    <a:pt x="3781425" y="0"/>
                    <a:pt x="3781425" y="0"/>
                  </a:cubicBezTo>
                </a:path>
              </a:pathLst>
            </a:custGeom>
            <a:noFill/>
            <a:ln w="5080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9291276" y="4475612"/>
              <a:ext cx="2435951" cy="30777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1F4E79"/>
                  </a:solidFill>
                </a:rPr>
                <a:t>MEC</a:t>
              </a:r>
              <a:r>
                <a:rPr lang="zh-CN" altLang="en-US" sz="1400" b="1" dirty="0">
                  <a:solidFill>
                    <a:srgbClr val="1F4E79"/>
                  </a:solidFill>
                </a:rPr>
                <a:t>高置，时延大，效果差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55672" y="890139"/>
            <a:ext cx="3700013" cy="292938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just" defTabSz="685800" fontAlgn="base">
              <a:spcBef>
                <a:spcPts val="0"/>
              </a:spcBef>
              <a:spcAft>
                <a:spcPts val="120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447675" lvl="1" indent="-171450" algn="just" defTabSz="685800" fontAlgn="base">
              <a:spcBef>
                <a:spcPts val="0"/>
              </a:spcBef>
              <a:spcAft>
                <a:spcPts val="1200"/>
              </a:spcAft>
              <a:buClr>
                <a:schemeClr val="accent1">
                  <a:lumMod val="50000"/>
                </a:schemeClr>
              </a:buClr>
              <a:buFont typeface="Calibri" panose="020F0502020204030204" pitchFamily="34" charset="0"/>
              <a:buChar char="-"/>
              <a:defRPr sz="14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714375" indent="-171450" algn="just" defTabSz="685800" fontAlgn="base"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990600" indent="-171450" algn="just" defTabSz="685800" fontAlgn="base"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990600" indent="-171450" algn="just" defTabSz="685800" fontAlgn="base">
              <a:spcBef>
                <a:spcPts val="0"/>
              </a:spcBef>
              <a:spcAft>
                <a:spcPts val="18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altLang="zh-CN" dirty="0"/>
              <a:t>DIP</a:t>
            </a:r>
            <a:r>
              <a:rPr lang="zh-CN" altLang="en-US" dirty="0"/>
              <a:t>可以支撑</a:t>
            </a:r>
            <a:r>
              <a:rPr lang="en-US" altLang="zh-CN" dirty="0"/>
              <a:t>MEC</a:t>
            </a:r>
            <a:r>
              <a:rPr lang="zh-CN" altLang="en-US" dirty="0"/>
              <a:t>高置部署，减少部署的成本</a:t>
            </a:r>
            <a:endParaRPr lang="en-US" altLang="zh-CN" dirty="0"/>
          </a:p>
          <a:p>
            <a:pPr lvl="1"/>
            <a:r>
              <a:rPr lang="en-US" altLang="zh-CN" b="0" dirty="0"/>
              <a:t>MEC</a:t>
            </a:r>
            <a:r>
              <a:rPr lang="zh-CN" altLang="en-US" b="0" dirty="0"/>
              <a:t>离端侧越近，需要部署的站点数量越多，成本越高。</a:t>
            </a:r>
            <a:endParaRPr lang="en-US" altLang="zh-CN" b="0" dirty="0"/>
          </a:p>
          <a:p>
            <a:pPr lvl="1"/>
            <a:r>
              <a:rPr lang="en-US" altLang="zh-CN" b="0" dirty="0"/>
              <a:t>MEC</a:t>
            </a:r>
            <a:r>
              <a:rPr lang="zh-CN" altLang="en-US" b="0" dirty="0"/>
              <a:t>离端侧越远，经过的设备跳数约多，流量的不确定性增多，时延增大。</a:t>
            </a:r>
            <a:endParaRPr lang="en-US" altLang="zh-CN" b="0" dirty="0"/>
          </a:p>
          <a:p>
            <a:pPr lvl="1"/>
            <a:r>
              <a:rPr lang="zh-CN" altLang="en-US" b="0" dirty="0"/>
              <a:t>使用</a:t>
            </a:r>
            <a:r>
              <a:rPr lang="en-US" altLang="zh-CN" b="0" dirty="0"/>
              <a:t>DIP</a:t>
            </a:r>
            <a:r>
              <a:rPr lang="zh-CN" altLang="en-US" b="0" dirty="0"/>
              <a:t>设备组网承载网，可以保证单跳时延超低，端侧访问</a:t>
            </a:r>
            <a:r>
              <a:rPr lang="en-US" altLang="zh-CN" b="0" dirty="0"/>
              <a:t>MEC</a:t>
            </a:r>
            <a:r>
              <a:rPr lang="zh-CN" altLang="en-US" b="0" dirty="0"/>
              <a:t>站点的跳数与时延可期，完全不会受到其它流量影响。</a:t>
            </a:r>
            <a:endParaRPr lang="en-US" altLang="zh-CN" b="0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28650" y="6248970"/>
            <a:ext cx="3362325" cy="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752475" y="4116639"/>
            <a:ext cx="0" cy="2274637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多边形 40"/>
          <p:cNvSpPr/>
          <p:nvPr/>
        </p:nvSpPr>
        <p:spPr>
          <a:xfrm>
            <a:off x="1038225" y="4648199"/>
            <a:ext cx="2609850" cy="1369901"/>
          </a:xfrm>
          <a:custGeom>
            <a:avLst/>
            <a:gdLst>
              <a:gd name="connsiteX0" fmla="*/ 0 w 2609850"/>
              <a:gd name="connsiteY0" fmla="*/ 0 h 1314450"/>
              <a:gd name="connsiteX1" fmla="*/ 695325 w 2609850"/>
              <a:gd name="connsiteY1" fmla="*/ 981075 h 1314450"/>
              <a:gd name="connsiteX2" fmla="*/ 2609850 w 2609850"/>
              <a:gd name="connsiteY2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850" h="1314450">
                <a:moveTo>
                  <a:pt x="0" y="0"/>
                </a:moveTo>
                <a:cubicBezTo>
                  <a:pt x="130175" y="381000"/>
                  <a:pt x="260350" y="762000"/>
                  <a:pt x="695325" y="981075"/>
                </a:cubicBezTo>
                <a:cubicBezTo>
                  <a:pt x="1130300" y="1200150"/>
                  <a:pt x="2297113" y="1258888"/>
                  <a:pt x="2609850" y="131445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281261" y="6311781"/>
            <a:ext cx="709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1F4E79"/>
                </a:solidFill>
              </a:rPr>
              <a:t>MEC</a:t>
            </a:r>
            <a:r>
              <a:rPr lang="zh-CN" altLang="en-US" sz="1050" dirty="0">
                <a:solidFill>
                  <a:srgbClr val="1F4E79"/>
                </a:solidFill>
              </a:rPr>
              <a:t>数量</a:t>
            </a:r>
          </a:p>
        </p:txBody>
      </p:sp>
      <p:sp>
        <p:nvSpPr>
          <p:cNvPr id="103" name="文本框 102"/>
          <p:cNvSpPr txBox="1"/>
          <p:nvPr/>
        </p:nvSpPr>
        <p:spPr>
          <a:xfrm rot="16200000">
            <a:off x="188251" y="4352503"/>
            <a:ext cx="780685" cy="23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1F4E79"/>
                </a:solidFill>
              </a:rPr>
              <a:t>期望时延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052051" y="4480877"/>
            <a:ext cx="645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</a:rPr>
              <a:t>成本曲线</a:t>
            </a:r>
          </a:p>
        </p:txBody>
      </p:sp>
      <p:sp>
        <p:nvSpPr>
          <p:cNvPr id="67" name="任意多边形 66"/>
          <p:cNvSpPr/>
          <p:nvPr/>
        </p:nvSpPr>
        <p:spPr>
          <a:xfrm>
            <a:off x="1038139" y="4675150"/>
            <a:ext cx="1047750" cy="1404577"/>
          </a:xfrm>
          <a:custGeom>
            <a:avLst/>
            <a:gdLst>
              <a:gd name="connsiteX0" fmla="*/ 0 w 1047750"/>
              <a:gd name="connsiteY0" fmla="*/ 0 h 1404577"/>
              <a:gd name="connsiteX1" fmla="*/ 695325 w 1047750"/>
              <a:gd name="connsiteY1" fmla="*/ 1022463 h 1404577"/>
              <a:gd name="connsiteX2" fmla="*/ 1006731 w 1047750"/>
              <a:gd name="connsiteY2" fmla="*/ 1134347 h 1404577"/>
              <a:gd name="connsiteX3" fmla="*/ 1047750 w 1047750"/>
              <a:gd name="connsiteY3" fmla="*/ 1144204 h 1404577"/>
              <a:gd name="connsiteX4" fmla="*/ 1047750 w 1047750"/>
              <a:gd name="connsiteY4" fmla="*/ 1404577 h 1404577"/>
              <a:gd name="connsiteX5" fmla="*/ 4633 w 1047750"/>
              <a:gd name="connsiteY5" fmla="*/ 1404577 h 1404577"/>
              <a:gd name="connsiteX6" fmla="*/ 4559 w 1047750"/>
              <a:gd name="connsiteY6" fmla="*/ 1339958 h 1404577"/>
              <a:gd name="connsiteX7" fmla="*/ 0 w 1047750"/>
              <a:gd name="connsiteY7" fmla="*/ 0 h 140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7750" h="1404577">
                <a:moveTo>
                  <a:pt x="0" y="0"/>
                </a:moveTo>
                <a:cubicBezTo>
                  <a:pt x="130175" y="397073"/>
                  <a:pt x="260350" y="794146"/>
                  <a:pt x="695325" y="1022463"/>
                </a:cubicBezTo>
                <a:cubicBezTo>
                  <a:pt x="776883" y="1065272"/>
                  <a:pt x="884170" y="1102207"/>
                  <a:pt x="1006731" y="1134347"/>
                </a:cubicBezTo>
                <a:lnTo>
                  <a:pt x="1047750" y="1144204"/>
                </a:lnTo>
                <a:lnTo>
                  <a:pt x="1047750" y="1404577"/>
                </a:lnTo>
                <a:lnTo>
                  <a:pt x="4633" y="1404577"/>
                </a:lnTo>
                <a:lnTo>
                  <a:pt x="4559" y="1339958"/>
                </a:lnTo>
                <a:cubicBezTo>
                  <a:pt x="3647" y="912144"/>
                  <a:pt x="0" y="399555"/>
                  <a:pt x="0" y="0"/>
                </a:cubicBez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1076326" y="5143499"/>
            <a:ext cx="2571749" cy="10516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标注 55"/>
          <p:cNvSpPr/>
          <p:nvPr/>
        </p:nvSpPr>
        <p:spPr>
          <a:xfrm>
            <a:off x="1238215" y="4521066"/>
            <a:ext cx="1249833" cy="323692"/>
          </a:xfrm>
          <a:prstGeom prst="wedgeRoundRectCallout">
            <a:avLst>
              <a:gd name="adj1" fmla="val -50452"/>
              <a:gd name="adj2" fmla="val 18514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DIP</a:t>
            </a:r>
            <a:r>
              <a:rPr lang="zh-CN" altLang="en-US" sz="1400" dirty="0"/>
              <a:t>时延红利</a:t>
            </a:r>
          </a:p>
        </p:txBody>
      </p:sp>
      <p:cxnSp>
        <p:nvCxnSpPr>
          <p:cNvPr id="12" name="直接连接符 11"/>
          <p:cNvCxnSpPr>
            <a:stCxn id="67" idx="5"/>
          </p:cNvCxnSpPr>
          <p:nvPr/>
        </p:nvCxnSpPr>
        <p:spPr>
          <a:xfrm flipV="1">
            <a:off x="1042772" y="6066641"/>
            <a:ext cx="2605303" cy="13086"/>
          </a:xfrm>
          <a:prstGeom prst="lin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6648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国际标准化组织</a:t>
            </a:r>
            <a:r>
              <a:rPr lang="en-US" altLang="zh-CN" dirty="0"/>
              <a:t>IETF</a:t>
            </a:r>
            <a:r>
              <a:rPr lang="zh-CN" altLang="en-US" dirty="0"/>
              <a:t>成立有</a:t>
            </a:r>
            <a:r>
              <a:rPr lang="en-US" altLang="zh-CN" dirty="0" err="1"/>
              <a:t>DetNet</a:t>
            </a:r>
            <a:r>
              <a:rPr lang="zh-CN" altLang="en-US" dirty="0"/>
              <a:t>工作组，围绕确定性网络进行标准化推动与研究。</a:t>
            </a:r>
            <a:endParaRPr lang="en-US" altLang="zh-CN" dirty="0"/>
          </a:p>
          <a:p>
            <a:r>
              <a:rPr lang="en-US" altLang="zh-CN" dirty="0" err="1"/>
              <a:t>DetNet</a:t>
            </a:r>
            <a:r>
              <a:rPr lang="zh-CN" altLang="en-US" dirty="0"/>
              <a:t>中，华为、爱立信、思科、中兴均参与其中，进行积极的文稿贡献与标准化共识讨论。此外，中国移动、空客、</a:t>
            </a:r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 err="1"/>
              <a:t>Vencore</a:t>
            </a:r>
            <a:r>
              <a:rPr lang="en-US" altLang="zh-CN" dirty="0"/>
              <a:t> Labs</a:t>
            </a:r>
            <a:r>
              <a:rPr lang="zh-CN" altLang="en-US" dirty="0"/>
              <a:t>等运营商、工业制造、芯片厂商、研究机构也参与其中，并有对应的工作组文稿。</a:t>
            </a:r>
            <a:endParaRPr lang="en-US" altLang="zh-CN" dirty="0"/>
          </a:p>
          <a:p>
            <a:r>
              <a:rPr lang="en-US" altLang="zh-CN" dirty="0"/>
              <a:t>IETF</a:t>
            </a:r>
            <a:r>
              <a:rPr lang="zh-CN" altLang="en-US" dirty="0"/>
              <a:t> </a:t>
            </a:r>
            <a:r>
              <a:rPr lang="en-US" altLang="zh-CN" dirty="0" err="1"/>
              <a:t>DetNet</a:t>
            </a:r>
            <a:r>
              <a:rPr lang="zh-CN" altLang="en-US" dirty="0"/>
              <a:t>还与</a:t>
            </a:r>
            <a:r>
              <a:rPr lang="en-US" altLang="zh-CN" dirty="0"/>
              <a:t>IEEE</a:t>
            </a:r>
            <a:r>
              <a:rPr lang="zh-CN" altLang="en-US" dirty="0"/>
              <a:t>积极联动，围绕</a:t>
            </a:r>
            <a:r>
              <a:rPr lang="en-US" altLang="zh-CN" dirty="0"/>
              <a:t>TSN</a:t>
            </a:r>
            <a:r>
              <a:rPr lang="zh-CN" altLang="en-US" dirty="0"/>
              <a:t>、</a:t>
            </a:r>
            <a:r>
              <a:rPr lang="en-US" altLang="zh-CN" dirty="0"/>
              <a:t>TSN</a:t>
            </a:r>
            <a:r>
              <a:rPr lang="zh-CN" altLang="en-US" dirty="0"/>
              <a:t>孤岛连接等话题展开讨论。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7696" y="981075"/>
            <a:ext cx="3712883" cy="51958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标准化推动工作</a:t>
            </a:r>
          </a:p>
        </p:txBody>
      </p:sp>
    </p:spTree>
    <p:extLst>
      <p:ext uri="{BB962C8B-B14F-4D97-AF65-F5344CB8AC3E}">
        <p14:creationId xmlns:p14="http://schemas.microsoft.com/office/powerpoint/2010/main" val="351925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DIP</a:t>
            </a:r>
            <a:r>
              <a:rPr lang="zh-CN" altLang="en-US" dirty="0"/>
              <a:t>设备演示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9" y="2857791"/>
            <a:ext cx="4352957" cy="3264717"/>
          </a:xfrm>
          <a:prstGeom prst="rect">
            <a:avLst/>
          </a:prstGeom>
        </p:spPr>
      </p:pic>
      <p:pic>
        <p:nvPicPr>
          <p:cNvPr id="4" name="Picture 1439" descr="图片3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777993" y="3173564"/>
            <a:ext cx="477194" cy="372533"/>
          </a:xfrm>
          <a:prstGeom prst="rect">
            <a:avLst/>
          </a:prstGeom>
          <a:noFill/>
        </p:spPr>
      </p:pic>
      <p:pic>
        <p:nvPicPr>
          <p:cNvPr id="5" name="Picture 1439" descr="图片35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341424" y="3173565"/>
            <a:ext cx="477194" cy="37253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7516658" y="3562855"/>
            <a:ext cx="1023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DIP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路由器</a:t>
            </a:r>
          </a:p>
        </p:txBody>
      </p:sp>
      <p:sp>
        <p:nvSpPr>
          <p:cNvPr id="7" name="矩形 6"/>
          <p:cNvSpPr/>
          <p:nvPr/>
        </p:nvSpPr>
        <p:spPr>
          <a:xfrm>
            <a:off x="9068502" y="3564814"/>
            <a:ext cx="1023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DIP</a:t>
            </a:r>
            <a:r>
              <a:rPr lang="zh-CN" altLang="en-US" sz="1400" dirty="0">
                <a:solidFill>
                  <a:schemeClr val="accent2"/>
                </a:solidFill>
              </a:rPr>
              <a:t>路由器</a:t>
            </a:r>
          </a:p>
        </p:txBody>
      </p:sp>
      <p:cxnSp>
        <p:nvCxnSpPr>
          <p:cNvPr id="8" name="直接连接符 7"/>
          <p:cNvCxnSpPr>
            <a:stCxn id="4" idx="3"/>
            <a:endCxn id="5" idx="1"/>
          </p:cNvCxnSpPr>
          <p:nvPr/>
        </p:nvCxnSpPr>
        <p:spPr>
          <a:xfrm>
            <a:off x="8255187" y="3359831"/>
            <a:ext cx="108623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104" y="3168449"/>
            <a:ext cx="514350" cy="381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1491" y="3155670"/>
            <a:ext cx="514350" cy="381000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13" name="直接连接符 12"/>
          <p:cNvCxnSpPr>
            <a:stCxn id="9" idx="3"/>
            <a:endCxn id="4" idx="1"/>
          </p:cNvCxnSpPr>
          <p:nvPr/>
        </p:nvCxnSpPr>
        <p:spPr>
          <a:xfrm>
            <a:off x="6889454" y="3358949"/>
            <a:ext cx="888539" cy="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1"/>
            <a:endCxn id="5" idx="3"/>
          </p:cNvCxnSpPr>
          <p:nvPr/>
        </p:nvCxnSpPr>
        <p:spPr>
          <a:xfrm flipH="1">
            <a:off x="9818618" y="3346170"/>
            <a:ext cx="662873" cy="1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9" idx="0"/>
            <a:endCxn id="27" idx="2"/>
          </p:cNvCxnSpPr>
          <p:nvPr/>
        </p:nvCxnSpPr>
        <p:spPr>
          <a:xfrm flipH="1" flipV="1">
            <a:off x="6627367" y="2172570"/>
            <a:ext cx="4912" cy="99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" idx="0"/>
            <a:endCxn id="25" idx="2"/>
          </p:cNvCxnSpPr>
          <p:nvPr/>
        </p:nvCxnSpPr>
        <p:spPr>
          <a:xfrm flipH="1" flipV="1">
            <a:off x="10738665" y="2173588"/>
            <a:ext cx="1" cy="98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24728" y="354525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伺服马达</a:t>
            </a:r>
          </a:p>
        </p:txBody>
      </p:sp>
      <p:sp>
        <p:nvSpPr>
          <p:cNvPr id="18" name="矩形 17"/>
          <p:cNvSpPr/>
          <p:nvPr/>
        </p:nvSpPr>
        <p:spPr>
          <a:xfrm>
            <a:off x="6794529" y="2249274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03864"/>
                </a:solidFill>
              </a:rPr>
              <a:t>从动机械臂</a:t>
            </a:r>
          </a:p>
        </p:txBody>
      </p:sp>
      <p:sp>
        <p:nvSpPr>
          <p:cNvPr id="19" name="矩形 18"/>
          <p:cNvSpPr/>
          <p:nvPr/>
        </p:nvSpPr>
        <p:spPr>
          <a:xfrm>
            <a:off x="9543034" y="225774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03864"/>
                </a:solidFill>
              </a:rPr>
              <a:t>主动机械臂</a:t>
            </a:r>
          </a:p>
        </p:txBody>
      </p:sp>
      <p:sp>
        <p:nvSpPr>
          <p:cNvPr id="20" name="矩形 19"/>
          <p:cNvSpPr/>
          <p:nvPr/>
        </p:nvSpPr>
        <p:spPr>
          <a:xfrm>
            <a:off x="351885" y="795994"/>
            <a:ext cx="4616386" cy="1908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 algn="just" defTabSz="685800" fontAlgn="base">
              <a:spcAft>
                <a:spcPts val="1200"/>
              </a:spcAft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华为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倍福联合演示确定性网络工控支持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50000"/>
                </a:schemeClr>
              </a:buClr>
            </a:pPr>
            <a:r>
              <a:rPr lang="en-US" altLang="zh-CN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2018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月，中国移动全球合作伙伴大会上，华为倍福联合进行了通过</a:t>
            </a:r>
            <a:r>
              <a:rPr lang="en-US" altLang="zh-CN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DIP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设备进行</a:t>
            </a:r>
            <a:r>
              <a:rPr lang="zh-CN" altLang="en-US" sz="1500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网络百微秒级控制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的技术原型。</a:t>
            </a:r>
            <a:endParaRPr lang="en-US" altLang="zh-CN" sz="15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10000"/>
              </a:lnSpc>
              <a:spcAft>
                <a:spcPts val="1200"/>
              </a:spcAft>
              <a:buClr>
                <a:schemeClr val="accent5">
                  <a:lumMod val="50000"/>
                </a:schemeClr>
              </a:buClr>
            </a:pP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展示中，实验设备以</a:t>
            </a:r>
            <a:r>
              <a:rPr lang="en-US" altLang="zh-CN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250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微妙为周期进行操作，路由器通过</a:t>
            </a:r>
            <a:r>
              <a:rPr lang="zh-CN" altLang="en-US" sz="1500" b="1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超低端到端时延及抖动的能力支撑工业制造业设备精密控制</a:t>
            </a:r>
            <a:r>
              <a:rPr lang="zh-CN" altLang="en-US" sz="1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。</a:t>
            </a:r>
            <a:endParaRPr lang="en-US" altLang="zh-CN" sz="15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287260" y="354345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203864"/>
                </a:solidFill>
              </a:rPr>
              <a:t>伺服马达</a:t>
            </a:r>
          </a:p>
        </p:txBody>
      </p:sp>
      <p:sp>
        <p:nvSpPr>
          <p:cNvPr id="22" name="矩形标注 21"/>
          <p:cNvSpPr/>
          <p:nvPr/>
        </p:nvSpPr>
        <p:spPr>
          <a:xfrm>
            <a:off x="715040" y="5554133"/>
            <a:ext cx="1325427" cy="397638"/>
          </a:xfrm>
          <a:prstGeom prst="wedgeRectCallout">
            <a:avLst>
              <a:gd name="adj1" fmla="val -2870"/>
              <a:gd name="adj2" fmla="val -14831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DIP </a:t>
            </a:r>
            <a:r>
              <a:rPr lang="zh-CN" altLang="en-US" dirty="0"/>
              <a:t>路由器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781" y="1032666"/>
            <a:ext cx="2495767" cy="114092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7857" y="1032666"/>
            <a:ext cx="2499020" cy="1139904"/>
          </a:xfrm>
          <a:prstGeom prst="rect">
            <a:avLst/>
          </a:prstGeom>
        </p:spPr>
      </p:pic>
      <p:sp>
        <p:nvSpPr>
          <p:cNvPr id="29" name="矩形标注 28"/>
          <p:cNvSpPr/>
          <p:nvPr/>
        </p:nvSpPr>
        <p:spPr>
          <a:xfrm>
            <a:off x="2885857" y="5126276"/>
            <a:ext cx="974943" cy="249288"/>
          </a:xfrm>
          <a:prstGeom prst="wedgeRectCallout">
            <a:avLst>
              <a:gd name="adj1" fmla="val -21933"/>
              <a:gd name="adj2" fmla="val -1996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从动机械臂</a:t>
            </a:r>
          </a:p>
        </p:txBody>
      </p:sp>
      <p:sp>
        <p:nvSpPr>
          <p:cNvPr id="30" name="矩形标注 29"/>
          <p:cNvSpPr/>
          <p:nvPr/>
        </p:nvSpPr>
        <p:spPr>
          <a:xfrm>
            <a:off x="3715590" y="3860800"/>
            <a:ext cx="873343" cy="262466"/>
          </a:xfrm>
          <a:prstGeom prst="wedgeRectCallout">
            <a:avLst>
              <a:gd name="adj1" fmla="val -22095"/>
              <a:gd name="adj2" fmla="val 26662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主动机械臂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362525" y="2918960"/>
            <a:ext cx="1011425" cy="5770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/>
              <a:t>以</a:t>
            </a:r>
            <a:r>
              <a:rPr lang="en-US" altLang="zh-CN" sz="1050" b="1" u="sng" dirty="0"/>
              <a:t>250</a:t>
            </a:r>
            <a:r>
              <a:rPr lang="zh-CN" altLang="en-US" sz="1050" b="1" u="sng" dirty="0"/>
              <a:t>微秒</a:t>
            </a:r>
            <a:r>
              <a:rPr lang="zh-CN" altLang="en-US" sz="1050" dirty="0"/>
              <a:t>为周期，进行跨网指令传送。</a:t>
            </a:r>
          </a:p>
        </p:txBody>
      </p:sp>
      <p:cxnSp>
        <p:nvCxnSpPr>
          <p:cNvPr id="33" name="直接连接符 32"/>
          <p:cNvCxnSpPr/>
          <p:nvPr/>
        </p:nvCxnSpPr>
        <p:spPr>
          <a:xfrm>
            <a:off x="5043613" y="967307"/>
            <a:ext cx="0" cy="539072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771398" y="2719671"/>
            <a:ext cx="1939770" cy="4154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/>
              <a:t>以</a:t>
            </a:r>
            <a:r>
              <a:rPr lang="en-US" altLang="zh-CN" sz="1050" b="1" u="sng" dirty="0">
                <a:solidFill>
                  <a:srgbClr val="C00000"/>
                </a:solidFill>
              </a:rPr>
              <a:t>20</a:t>
            </a:r>
            <a:r>
              <a:rPr lang="zh-CN" altLang="en-US" sz="1050" b="1" u="sng" dirty="0">
                <a:solidFill>
                  <a:srgbClr val="C00000"/>
                </a:solidFill>
              </a:rPr>
              <a:t>微秒</a:t>
            </a:r>
            <a:r>
              <a:rPr lang="zh-CN" altLang="en-US" sz="1050" dirty="0"/>
              <a:t>为周期，进行端到端超低时延及抖动的数据传输。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10975123" y="2885023"/>
            <a:ext cx="1011425" cy="5770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50" dirty="0"/>
              <a:t>以</a:t>
            </a:r>
            <a:r>
              <a:rPr lang="en-US" altLang="zh-CN" sz="1050" b="1" u="sng" dirty="0"/>
              <a:t>250</a:t>
            </a:r>
            <a:r>
              <a:rPr lang="zh-CN" altLang="en-US" sz="1050" b="1" u="sng" dirty="0"/>
              <a:t>微秒</a:t>
            </a:r>
            <a:r>
              <a:rPr lang="zh-CN" altLang="en-US" sz="1050" dirty="0"/>
              <a:t>为周期，进行跨网指令传送。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249333" y="819150"/>
            <a:ext cx="6798734" cy="3183467"/>
          </a:xfrm>
          <a:prstGeom prst="rect">
            <a:avLst/>
          </a:prstGeom>
          <a:ln w="31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973217"/>
              </p:ext>
            </p:extLst>
          </p:nvPr>
        </p:nvGraphicFramePr>
        <p:xfrm>
          <a:off x="6627367" y="524195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27367" y="524195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右箭头 74"/>
          <p:cNvSpPr/>
          <p:nvPr/>
        </p:nvSpPr>
        <p:spPr>
          <a:xfrm>
            <a:off x="5547289" y="5304265"/>
            <a:ext cx="1036542" cy="49997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/>
              <a:t>双击视频演示</a:t>
            </a:r>
          </a:p>
        </p:txBody>
      </p:sp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50583"/>
              </p:ext>
            </p:extLst>
          </p:nvPr>
        </p:nvGraphicFramePr>
        <p:xfrm>
          <a:off x="7555568" y="523640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55568" y="523640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84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57018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性能对比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DIP</a:t>
            </a:r>
            <a:r>
              <a:rPr lang="zh-CN" altLang="en-US" dirty="0"/>
              <a:t>在任何网络负载情况下都能够提供稳定端到端时延能力</a:t>
            </a:r>
          </a:p>
        </p:txBody>
      </p:sp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916065"/>
              </p:ext>
            </p:extLst>
          </p:nvPr>
        </p:nvGraphicFramePr>
        <p:xfrm>
          <a:off x="1038224" y="1971674"/>
          <a:ext cx="4892675" cy="4092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76125"/>
              </p:ext>
            </p:extLst>
          </p:nvPr>
        </p:nvGraphicFramePr>
        <p:xfrm>
          <a:off x="6189093" y="1971673"/>
          <a:ext cx="4892675" cy="409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4168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面向</a:t>
            </a:r>
            <a:r>
              <a:rPr lang="en-US" altLang="zh-CN" dirty="0"/>
              <a:t>5G</a:t>
            </a:r>
            <a:r>
              <a:rPr lang="zh-CN" altLang="en-US" dirty="0"/>
              <a:t>承载的</a:t>
            </a:r>
            <a:r>
              <a:rPr lang="en-US" altLang="zh-CN" dirty="0"/>
              <a:t>DIP</a:t>
            </a:r>
            <a:r>
              <a:rPr lang="zh-CN" altLang="en-US" dirty="0"/>
              <a:t>确定性网络技术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技术原理与</a:t>
            </a:r>
            <a:r>
              <a:rPr lang="en-US" altLang="zh-CN" dirty="0"/>
              <a:t>5G</a:t>
            </a:r>
            <a:r>
              <a:rPr lang="zh-CN" altLang="en-US" dirty="0"/>
              <a:t>承载网支持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标准化推动与原型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794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51384" y="980728"/>
            <a:ext cx="4996661" cy="5196235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n"/>
            </a:pPr>
            <a:r>
              <a:rPr lang="en-US" altLang="zh-CN" sz="1800" dirty="0"/>
              <a:t>3GPP Release 15</a:t>
            </a:r>
            <a:r>
              <a:rPr lang="zh-CN" altLang="en-US" sz="1800" dirty="0"/>
              <a:t>封版，</a:t>
            </a:r>
            <a:r>
              <a:rPr lang="en-US" altLang="zh-CN" sz="1800" dirty="0"/>
              <a:t>5G</a:t>
            </a:r>
            <a:r>
              <a:rPr lang="zh-CN" altLang="en-US" sz="1800" dirty="0"/>
              <a:t>切片面临部署</a:t>
            </a:r>
            <a:endParaRPr lang="en-US" altLang="zh-CN" sz="1800" dirty="0"/>
          </a:p>
          <a:p>
            <a:pPr marL="285750" indent="-285750" algn="l">
              <a:buFont typeface="Wingdings" panose="05000000000000000000" pitchFamily="2" charset="2"/>
              <a:buChar char="n"/>
            </a:pPr>
            <a:r>
              <a:rPr lang="en-US" altLang="zh-CN" sz="1800" dirty="0"/>
              <a:t>《IMT-2020 5G</a:t>
            </a:r>
            <a:r>
              <a:rPr lang="zh-CN" altLang="en-US" sz="1800" dirty="0"/>
              <a:t>承载网需求白皮书</a:t>
            </a:r>
            <a:r>
              <a:rPr lang="en-US" altLang="zh-CN" sz="1800" dirty="0"/>
              <a:t>》</a:t>
            </a:r>
            <a:r>
              <a:rPr lang="zh-CN" altLang="en-US" sz="1800" dirty="0"/>
              <a:t>中的需求</a:t>
            </a:r>
            <a:endParaRPr lang="en-US" altLang="zh-CN" sz="1800" dirty="0"/>
          </a:p>
          <a:p>
            <a:pPr lvl="1" algn="l"/>
            <a:r>
              <a:rPr lang="zh-CN" altLang="en-US" sz="1600" dirty="0"/>
              <a:t>根据</a:t>
            </a:r>
            <a:r>
              <a:rPr lang="en-US" altLang="zh-CN" sz="1600" dirty="0"/>
              <a:t>5G</a:t>
            </a:r>
            <a:r>
              <a:rPr lang="zh-CN" altLang="en-US" sz="1600" dirty="0"/>
              <a:t>网络的业务特性，要实现端到端前传到回传网络的灵活承载，</a:t>
            </a:r>
            <a:r>
              <a:rPr lang="en-US" altLang="zh-CN" sz="1600" dirty="0"/>
              <a:t>5G</a:t>
            </a:r>
            <a:r>
              <a:rPr lang="zh-CN" altLang="en-US" sz="1600" dirty="0"/>
              <a:t>承载网管控要求</a:t>
            </a:r>
            <a:r>
              <a:rPr lang="zh-CN" altLang="en-US" sz="1600" b="1" u="sng" dirty="0"/>
              <a:t>能够实现</a:t>
            </a:r>
            <a:r>
              <a:rPr lang="en-US" altLang="zh-CN" sz="1600" b="1" u="sng" dirty="0"/>
              <a:t>L0</a:t>
            </a:r>
            <a:r>
              <a:rPr lang="zh-CN" altLang="en-US" sz="1600" b="1" u="sng" dirty="0"/>
              <a:t>层到</a:t>
            </a:r>
            <a:r>
              <a:rPr lang="en-US" altLang="zh-CN" sz="1600" b="1" u="sng" dirty="0"/>
              <a:t>L3</a:t>
            </a:r>
            <a:r>
              <a:rPr lang="zh-CN" altLang="en-US" sz="1600" b="1" u="sng" dirty="0"/>
              <a:t>层网络的端到端管控</a:t>
            </a:r>
            <a:r>
              <a:rPr lang="zh-CN" altLang="en-US" sz="1600" dirty="0"/>
              <a:t>，支持跨层的业务联动控制。此外，还需要实现这种异构网络环境下的跨厂商业务端到端控制功能，以实现业务的快速提供。</a:t>
            </a:r>
            <a:endParaRPr lang="en-US" altLang="zh-CN" sz="1600" dirty="0"/>
          </a:p>
          <a:p>
            <a:pPr lvl="1" algn="l"/>
            <a:r>
              <a:rPr lang="zh-CN" altLang="en-US" sz="1600" dirty="0"/>
              <a:t>承载网的切片要求管控系统能够对切片网络进行管理，由于网络切片一般由上层系统发起，携带客户的</a:t>
            </a:r>
            <a:r>
              <a:rPr lang="en-US" altLang="zh-CN" sz="1600" dirty="0"/>
              <a:t>SLA</a:t>
            </a:r>
            <a:r>
              <a:rPr lang="zh-CN" altLang="en-US" sz="1600" dirty="0"/>
              <a:t>需求，采用传统的人工规划设计构建</a:t>
            </a:r>
            <a:r>
              <a:rPr lang="en-US" altLang="zh-CN" sz="1600" dirty="0"/>
              <a:t>VPN</a:t>
            </a:r>
            <a:r>
              <a:rPr lang="zh-CN" altLang="en-US" sz="1600" dirty="0"/>
              <a:t>的方法不仅业务提供速度慢，且网络资源使用效能难以达到最优。</a:t>
            </a:r>
            <a:r>
              <a:rPr lang="zh-CN" altLang="en-US" sz="1600" b="1" u="sng" dirty="0"/>
              <a:t>承载网管控系统应能够支持切片网络的自动化部署和计算，支持网络切片的按需定制，实现切片用户的隔离，并对切片网络进行智能运维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/>
              <a:t>国务院</a:t>
            </a:r>
            <a:r>
              <a:rPr lang="en-US" altLang="zh-CN" sz="1600" dirty="0"/>
              <a:t>5</a:t>
            </a:r>
            <a:r>
              <a:rPr lang="zh-CN" altLang="en-US" sz="1600" dirty="0"/>
              <a:t>月</a:t>
            </a:r>
            <a:r>
              <a:rPr lang="en-US" altLang="zh-CN" sz="1600" dirty="0"/>
              <a:t>14</a:t>
            </a:r>
            <a:r>
              <a:rPr lang="zh-CN" altLang="en-US" sz="1600" dirty="0"/>
              <a:t>日的常务会议指出：加大网络升级扩容；提升网络本质能力；突出增强</a:t>
            </a:r>
            <a:r>
              <a:rPr lang="zh-CN" altLang="en-US" sz="1600" b="1" dirty="0"/>
              <a:t>工业互联网、教育、医疗等重点领域的网络能力</a:t>
            </a:r>
            <a:r>
              <a:rPr lang="zh-CN" altLang="en-US" sz="1600" dirty="0"/>
              <a:t>；加大工业互联网专线建设。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</a:t>
            </a:r>
            <a:r>
              <a:rPr lang="zh-CN" altLang="en-US" dirty="0"/>
              <a:t>承载网建设需要技术支撑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129" y="2002098"/>
            <a:ext cx="5548295" cy="41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5G </a:t>
            </a:r>
            <a:r>
              <a:rPr lang="en-US" altLang="zh-CN" dirty="0" err="1"/>
              <a:t>uRLLC</a:t>
            </a:r>
            <a:r>
              <a:rPr lang="zh-CN" altLang="en-US" dirty="0"/>
              <a:t>类典型业务分析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en-US"/>
          </a:p>
          <a:p>
            <a:r>
              <a:rPr lang="de-DE" altLang="en-US"/>
              <a:t>Page </a:t>
            </a:r>
            <a:fld id="{64592A0C-ADA9-4375-9C66-E20D74332F63}" type="slidenum">
              <a:rPr lang="de-DE" altLang="en-US" smtClean="0"/>
              <a:pPr/>
              <a:t>4</a:t>
            </a:fld>
            <a:endParaRPr lang="en-GB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00414"/>
              </p:ext>
            </p:extLst>
          </p:nvPr>
        </p:nvGraphicFramePr>
        <p:xfrm>
          <a:off x="778669" y="782560"/>
          <a:ext cx="10631876" cy="5394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9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4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业务类型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流量特征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流向特征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每接入环业务规格预期</a:t>
                      </a:r>
                      <a:endParaRPr lang="en-US" altLang="zh-CN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100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平方公里）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846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V2X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车联网车队自动跟车</a:t>
                      </a:r>
                      <a:endParaRPr lang="en-US" altLang="zh-CN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来源：日本某运营商项目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发包间隔，包长固定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1440B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，速率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576Kbps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，</a:t>
                      </a:r>
                      <a:r>
                        <a:rPr lang="zh-CN" altLang="en-US" sz="1200" b="1" u="sng" dirty="0">
                          <a:solidFill>
                            <a:srgbClr val="C00000"/>
                          </a:solidFill>
                        </a:rPr>
                        <a:t>发包抖动</a:t>
                      </a:r>
                      <a:r>
                        <a:rPr lang="en-US" altLang="zh-CN" sz="1200" b="1" u="sng" dirty="0">
                          <a:solidFill>
                            <a:srgbClr val="C00000"/>
                          </a:solidFill>
                        </a:rPr>
                        <a:t>&lt;200us</a:t>
                      </a:r>
                      <a:r>
                        <a:rPr lang="zh-CN" altLang="en-US" sz="1200" b="1" u="sng" dirty="0">
                          <a:solidFill>
                            <a:srgbClr val="C00000"/>
                          </a:solidFill>
                        </a:rPr>
                        <a:t>，</a:t>
                      </a:r>
                      <a:r>
                        <a:rPr lang="en-US" altLang="zh-CN" sz="1200" b="1" u="sng" dirty="0">
                          <a:solidFill>
                            <a:srgbClr val="C00000"/>
                          </a:solidFill>
                        </a:rPr>
                        <a:t>E2E</a:t>
                      </a:r>
                      <a:r>
                        <a:rPr lang="zh-CN" altLang="en-US" sz="1200" b="1" u="sng" dirty="0">
                          <a:solidFill>
                            <a:srgbClr val="C00000"/>
                          </a:solidFill>
                        </a:rPr>
                        <a:t>时延</a:t>
                      </a:r>
                      <a:r>
                        <a:rPr lang="en-US" altLang="zh-CN" sz="1200" b="1" u="sng" dirty="0">
                          <a:solidFill>
                            <a:srgbClr val="C00000"/>
                          </a:solidFill>
                        </a:rPr>
                        <a:t>&lt;20ms</a:t>
                      </a:r>
                      <a:br>
                        <a:rPr lang="en-US" altLang="zh-CN" sz="1200" b="1" u="sng" dirty="0">
                          <a:solidFill>
                            <a:srgbClr val="C00000"/>
                          </a:solidFill>
                        </a:rPr>
                      </a:b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——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低频周期小流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车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&lt;-&gt;V2X Server(MEC)</a:t>
                      </a:r>
                    </a:p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2. V2X Server&lt;-&gt;V2X Server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，跨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MEC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~1000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辆车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846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CloudVR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40Mbps,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 MTU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最大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1500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字节，最高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10us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内突发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个报文，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E2E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时延根据体验优劣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8ms/15ms/20ms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——VBR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业务</a:t>
                      </a:r>
                      <a:endParaRPr lang="en-US" altLang="zh-CN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终端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&lt;-&gt;VR Server(MEC)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~1000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路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VR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846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电力继电保护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发包间隔，包长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356B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，速率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2.92Mbps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抖动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&lt;400us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E2E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时延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&lt;15ms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——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低频周期小流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继电器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&lt;-&gt;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继电器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~1000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个变压站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846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工业控制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欧姆龙工控电机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1ms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发包间隔，包长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100B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，速率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0.8Mbps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抖动推算，伺服只存一条指令，因此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抖动达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1ms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，就会丢指令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——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低频周期小流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电机伺服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&lt;-&gt;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云化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PLC(MEC)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~10000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个电机伺服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707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工业控制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倍福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XTS)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0.25ms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发包间隔，包长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100B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，速率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3.2Mbps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抖动推算，伺服只存一条指令，因此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抖动达</a:t>
                      </a:r>
                      <a:r>
                        <a:rPr lang="en-US" altLang="zh-CN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0.25ms</a:t>
                      </a:r>
                      <a:r>
                        <a:rPr lang="zh-CN" altLang="en-US" sz="1200" b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，就会丢指令</a:t>
                      </a:r>
                      <a:r>
                        <a:rPr lang="en-US" altLang="zh-CN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——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中频周期小流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电机伺服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&lt;-&gt;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云化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PLC(MEC)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~10000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个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XTS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伺服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38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三层（</a:t>
            </a:r>
            <a:r>
              <a:rPr lang="en-US" altLang="zh-CN" dirty="0"/>
              <a:t>IP</a:t>
            </a:r>
            <a:r>
              <a:rPr lang="zh-CN" altLang="en-US" dirty="0"/>
              <a:t>层）提供确定性的必要性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267521"/>
              </p:ext>
            </p:extLst>
          </p:nvPr>
        </p:nvGraphicFramePr>
        <p:xfrm>
          <a:off x="1256697" y="915707"/>
          <a:ext cx="9864000" cy="508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一层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二层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三层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1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优势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适合确定的点到点之间的大流量场景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设备的局域组网，如</a:t>
                      </a:r>
                      <a:r>
                        <a:rPr lang="en-US" altLang="zh-CN" dirty="0"/>
                        <a:t>TSN</a:t>
                      </a:r>
                      <a:r>
                        <a:rPr lang="zh-CN" altLang="en-US" dirty="0"/>
                        <a:t>技术。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层面防止微突发，保持</a:t>
                      </a:r>
                      <a:r>
                        <a:rPr lang="en-US" altLang="zh-CN" dirty="0"/>
                        <a:t>IP</a:t>
                      </a:r>
                      <a:r>
                        <a:rPr lang="zh-CN" altLang="en-US" dirty="0"/>
                        <a:t>路由层面的确定性，配置灵活，地理范围不受限制，接入设备数量不受限制。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12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劣势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确定性需求是结果，不是原因，不产生增益价值。</a:t>
                      </a:r>
                      <a:endParaRPr lang="en-US" altLang="zh-CN" dirty="0"/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b="1" u="sng" dirty="0"/>
                        <a:t>N^2</a:t>
                      </a:r>
                      <a:r>
                        <a:rPr lang="zh-CN" altLang="en-US" b="1" u="sng" dirty="0"/>
                        <a:t>问题</a:t>
                      </a:r>
                      <a:r>
                        <a:rPr lang="zh-CN" altLang="en-US" dirty="0"/>
                        <a:t>导致全网部署不现实。网络中的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个节点必须有</a:t>
                      </a:r>
                      <a:r>
                        <a:rPr lang="en-US" altLang="zh-CN" dirty="0"/>
                        <a:t>N^2</a:t>
                      </a:r>
                      <a:r>
                        <a:rPr lang="zh-CN" altLang="en-US" dirty="0"/>
                        <a:t>条物理路径才能满足。</a:t>
                      </a:r>
                      <a:endParaRPr lang="en-US" altLang="zh-CN" dirty="0"/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妥协的实现是分段部署，但在每个节点处还是要上三层做路由转发，仍然存在拥塞问题。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本质上是“交换技术”，物理范围是有限的，地理大范围上不可能实现。</a:t>
                      </a:r>
                      <a:endParaRPr lang="en-US" altLang="zh-CN" dirty="0"/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对于端的接入数量有要求。在广播、组播方面的容量较小。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dirty="0"/>
                        <a:t>相比起底层技术的“绝对低时延”稍高。</a:t>
                      </a:r>
                      <a:r>
                        <a:rPr lang="en-US" altLang="zh-CN" dirty="0"/>
                        <a:t>【</a:t>
                      </a:r>
                      <a:r>
                        <a:rPr lang="zh-CN" altLang="en-US" dirty="0"/>
                        <a:t>但目前的需求完全可以接受</a:t>
                      </a:r>
                      <a:r>
                        <a:rPr lang="en-US" altLang="zh-CN" dirty="0"/>
                        <a:t>】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6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</a:t>
            </a:r>
            <a:r>
              <a:rPr lang="en-US" altLang="zh-CN" dirty="0"/>
              <a:t>IP</a:t>
            </a:r>
            <a:r>
              <a:rPr lang="zh-CN" altLang="en-US" dirty="0"/>
              <a:t>设备组网无法满足</a:t>
            </a:r>
            <a:r>
              <a:rPr lang="en-US" altLang="zh-CN" dirty="0"/>
              <a:t>5G </a:t>
            </a:r>
            <a:r>
              <a:rPr lang="en-US" altLang="zh-CN" dirty="0" err="1"/>
              <a:t>uRLLC</a:t>
            </a:r>
            <a:r>
              <a:rPr lang="zh-CN" altLang="en-US" dirty="0"/>
              <a:t>的性能需求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264559" y="2402379"/>
            <a:ext cx="5777050" cy="323916"/>
          </a:xfrm>
          <a:prstGeom prst="rect">
            <a:avLst/>
          </a:prstGeom>
          <a:solidFill>
            <a:srgbClr val="1F4E7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848368" y="1808422"/>
            <a:ext cx="376307" cy="0"/>
          </a:xfrm>
          <a:prstGeom prst="line">
            <a:avLst/>
          </a:prstGeom>
          <a:noFill/>
          <a:ln w="19050" cap="rnd" cmpd="sng" algn="ctr">
            <a:solidFill>
              <a:schemeClr val="bg2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6" name="椭圆 5"/>
          <p:cNvSpPr/>
          <p:nvPr/>
        </p:nvSpPr>
        <p:spPr bwMode="auto">
          <a:xfrm>
            <a:off x="3520668" y="1383221"/>
            <a:ext cx="2871532" cy="8354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923269" y="1383220"/>
            <a:ext cx="3261777" cy="8354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pic>
        <p:nvPicPr>
          <p:cNvPr id="8" name="Picture 528" descr="图片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70" y="1524459"/>
            <a:ext cx="351492" cy="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674" y="1642003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56" y="1267023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45" y="2002691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397" y="1858713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32" y="1235517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759" y="2050669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172" y="1411001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539" y="2074680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33" y="1210809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45" y="2042433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云形 18"/>
          <p:cNvSpPr/>
          <p:nvPr/>
        </p:nvSpPr>
        <p:spPr bwMode="auto">
          <a:xfrm>
            <a:off x="8934871" y="1332214"/>
            <a:ext cx="1955300" cy="930750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776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FrutigerNext LT Regular" pitchFamily="34" charset="0"/>
                <a:ea typeface="ＭＳ Ｐゴシック" pitchFamily="34" charset="-128"/>
              </a:rPr>
              <a:t>5G</a:t>
            </a:r>
            <a:r>
              <a:rPr lang="zh-CN" altLang="en-US" sz="1600" dirty="0">
                <a:latin typeface="FrutigerNext LT Regular" pitchFamily="34" charset="0"/>
                <a:ea typeface="ＭＳ Ｐゴシック" pitchFamily="34" charset="-128"/>
              </a:rPr>
              <a:t>核心网</a:t>
            </a:r>
          </a:p>
        </p:txBody>
      </p:sp>
      <p:pic>
        <p:nvPicPr>
          <p:cNvPr id="20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51" y="1210809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47" y="1451485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442" y="1879636"/>
            <a:ext cx="320676" cy="3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4575129" y="1640219"/>
            <a:ext cx="723087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29747" y="1657113"/>
            <a:ext cx="723087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汇聚环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39" y="2276806"/>
            <a:ext cx="355795" cy="24460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01" y="1838209"/>
            <a:ext cx="403520" cy="316349"/>
          </a:xfrm>
          <a:prstGeom prst="rect">
            <a:avLst/>
          </a:prstGeom>
        </p:spPr>
      </p:pic>
      <p:pic>
        <p:nvPicPr>
          <p:cNvPr id="27" name="Picture 2" descr="Image result for vr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7"/>
          <a:stretch/>
        </p:blipFill>
        <p:spPr bwMode="auto">
          <a:xfrm>
            <a:off x="1890798" y="1224861"/>
            <a:ext cx="389908" cy="3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8486">
            <a:off x="2338164" y="1419882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5406">
            <a:off x="2286014" y="1813079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0724">
            <a:off x="2556497" y="2046309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datacenter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20" y="1065088"/>
            <a:ext cx="437010" cy="4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274" y="1417567"/>
            <a:ext cx="418989" cy="41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9686308" y="2088083"/>
            <a:ext cx="800011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</a:p>
        </p:txBody>
      </p:sp>
      <p:cxnSp>
        <p:nvCxnSpPr>
          <p:cNvPr id="34" name="直接箭头连接符 33"/>
          <p:cNvCxnSpPr>
            <a:stCxn id="36" idx="1"/>
            <a:endCxn id="4" idx="1"/>
          </p:cNvCxnSpPr>
          <p:nvPr/>
        </p:nvCxnSpPr>
        <p:spPr bwMode="auto">
          <a:xfrm flipH="1" flipV="1">
            <a:off x="3264559" y="2564337"/>
            <a:ext cx="1026950" cy="5991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5" name="直接箭头连接符 34"/>
          <p:cNvCxnSpPr>
            <a:stCxn id="36" idx="3"/>
            <a:endCxn id="4" idx="3"/>
          </p:cNvCxnSpPr>
          <p:nvPr/>
        </p:nvCxnSpPr>
        <p:spPr bwMode="auto">
          <a:xfrm flipV="1">
            <a:off x="8110183" y="2564337"/>
            <a:ext cx="931426" cy="5991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solid"/>
            <a:round/>
            <a:headEnd type="none"/>
            <a:tailEnd type="triangle"/>
          </a:ln>
          <a:effectLst/>
        </p:spPr>
      </p:cxnSp>
      <p:sp>
        <p:nvSpPr>
          <p:cNvPr id="36" name="文本框 35"/>
          <p:cNvSpPr txBox="1"/>
          <p:nvPr/>
        </p:nvSpPr>
        <p:spPr>
          <a:xfrm>
            <a:off x="4291509" y="2416439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基于传统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设备组网的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承载无法保障确定性</a:t>
            </a:r>
          </a:p>
        </p:txBody>
      </p:sp>
      <p:pic>
        <p:nvPicPr>
          <p:cNvPr id="37" name="Picture 6" descr="Image result for datacenter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99" y="2000986"/>
            <a:ext cx="437010" cy="4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5745600" y="1108783"/>
            <a:ext cx="522764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13401" y="4372082"/>
            <a:ext cx="6434087" cy="1879156"/>
            <a:chOff x="987378" y="4033294"/>
            <a:chExt cx="4784289" cy="1408208"/>
          </a:xfrm>
        </p:grpSpPr>
        <p:sp>
          <p:nvSpPr>
            <p:cNvPr id="39" name="矩形 60"/>
            <p:cNvSpPr>
              <a:spLocks noChangeArrowheads="1"/>
            </p:cNvSpPr>
            <p:nvPr/>
          </p:nvSpPr>
          <p:spPr bwMode="auto">
            <a:xfrm>
              <a:off x="987378" y="4684264"/>
              <a:ext cx="153988" cy="177800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0" name="直接连接符 55"/>
            <p:cNvCxnSpPr>
              <a:cxnSpLocks noChangeShapeType="1"/>
            </p:cNvCxnSpPr>
            <p:nvPr/>
          </p:nvCxnSpPr>
          <p:spPr bwMode="auto">
            <a:xfrm>
              <a:off x="1956207" y="4144514"/>
              <a:ext cx="0" cy="1296988"/>
            </a:xfrm>
            <a:prstGeom prst="line">
              <a:avLst/>
            </a:prstGeom>
            <a:noFill/>
            <a:ln w="3175" algn="ctr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36"/>
            <p:cNvCxnSpPr>
              <a:cxnSpLocks noChangeShapeType="1"/>
            </p:cNvCxnSpPr>
            <p:nvPr/>
          </p:nvCxnSpPr>
          <p:spPr bwMode="auto">
            <a:xfrm>
              <a:off x="1392645" y="4577902"/>
              <a:ext cx="82073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39"/>
            <p:cNvCxnSpPr>
              <a:cxnSpLocks noChangeShapeType="1"/>
            </p:cNvCxnSpPr>
            <p:nvPr/>
          </p:nvCxnSpPr>
          <p:spPr bwMode="auto">
            <a:xfrm>
              <a:off x="1392645" y="4912864"/>
              <a:ext cx="80645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接箭头连接符 40"/>
            <p:cNvCxnSpPr>
              <a:cxnSpLocks noChangeShapeType="1"/>
            </p:cNvCxnSpPr>
            <p:nvPr/>
          </p:nvCxnSpPr>
          <p:spPr bwMode="auto">
            <a:xfrm flipV="1">
              <a:off x="1392645" y="5265289"/>
              <a:ext cx="80645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接箭头连接符 43"/>
            <p:cNvCxnSpPr>
              <a:cxnSpLocks noChangeShapeType="1"/>
            </p:cNvCxnSpPr>
            <p:nvPr/>
          </p:nvCxnSpPr>
          <p:spPr bwMode="auto">
            <a:xfrm>
              <a:off x="2767420" y="4912864"/>
              <a:ext cx="1019175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矩形 46"/>
            <p:cNvSpPr>
              <a:spLocks noChangeArrowheads="1"/>
            </p:cNvSpPr>
            <p:nvPr/>
          </p:nvSpPr>
          <p:spPr bwMode="auto">
            <a:xfrm>
              <a:off x="1878420" y="4338189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矩形 47"/>
            <p:cNvSpPr>
              <a:spLocks noChangeArrowheads="1"/>
            </p:cNvSpPr>
            <p:nvPr/>
          </p:nvSpPr>
          <p:spPr bwMode="auto">
            <a:xfrm>
              <a:off x="1878420" y="4684264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矩形 48"/>
            <p:cNvSpPr>
              <a:spLocks noChangeArrowheads="1"/>
            </p:cNvSpPr>
            <p:nvPr/>
          </p:nvSpPr>
          <p:spPr bwMode="auto">
            <a:xfrm>
              <a:off x="1878420" y="5033514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矩形 56"/>
            <p:cNvSpPr>
              <a:spLocks noChangeArrowheads="1"/>
            </p:cNvSpPr>
            <p:nvPr/>
          </p:nvSpPr>
          <p:spPr bwMode="auto">
            <a:xfrm>
              <a:off x="1419426" y="5033514"/>
              <a:ext cx="152400" cy="179388"/>
            </a:xfrm>
            <a:prstGeom prst="rect">
              <a:avLst/>
            </a:prstGeom>
            <a:noFill/>
            <a:ln w="63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矩形 57"/>
            <p:cNvSpPr>
              <a:spLocks noChangeArrowheads="1"/>
            </p:cNvSpPr>
            <p:nvPr/>
          </p:nvSpPr>
          <p:spPr bwMode="auto">
            <a:xfrm>
              <a:off x="987378" y="5033514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 58"/>
            <p:cNvSpPr>
              <a:spLocks noChangeArrowheads="1"/>
            </p:cNvSpPr>
            <p:nvPr/>
          </p:nvSpPr>
          <p:spPr bwMode="auto">
            <a:xfrm>
              <a:off x="1419426" y="4684264"/>
              <a:ext cx="153988" cy="179388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矩形 61"/>
            <p:cNvSpPr>
              <a:spLocks noChangeArrowheads="1"/>
            </p:cNvSpPr>
            <p:nvPr/>
          </p:nvSpPr>
          <p:spPr bwMode="auto">
            <a:xfrm>
              <a:off x="1419426" y="4336602"/>
              <a:ext cx="153987" cy="179387"/>
            </a:xfrm>
            <a:prstGeom prst="rect">
              <a:avLst/>
            </a:prstGeom>
            <a:noFill/>
            <a:ln w="6350" algn="ctr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矩形 62"/>
            <p:cNvSpPr>
              <a:spLocks noChangeArrowheads="1"/>
            </p:cNvSpPr>
            <p:nvPr/>
          </p:nvSpPr>
          <p:spPr bwMode="auto">
            <a:xfrm>
              <a:off x="987378" y="4338189"/>
              <a:ext cx="153988" cy="179388"/>
            </a:xfrm>
            <a:prstGeom prst="rect">
              <a:avLst/>
            </a:prstGeom>
            <a:noFill/>
            <a:ln w="6350" algn="ctr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52755" y="4052779"/>
              <a:ext cx="773727" cy="2306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同时到达</a:t>
              </a:r>
            </a:p>
          </p:txBody>
        </p:sp>
        <p:sp>
          <p:nvSpPr>
            <p:cNvPr id="55" name="矩形 67"/>
            <p:cNvSpPr>
              <a:spLocks noChangeArrowheads="1"/>
            </p:cNvSpPr>
            <p:nvPr/>
          </p:nvSpPr>
          <p:spPr bwMode="auto">
            <a:xfrm>
              <a:off x="3546882" y="4684264"/>
              <a:ext cx="152400" cy="177800"/>
            </a:xfrm>
            <a:prstGeom prst="rect">
              <a:avLst/>
            </a:prstGeom>
            <a:noFill/>
            <a:ln w="635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矩形 68"/>
            <p:cNvSpPr>
              <a:spLocks noChangeArrowheads="1"/>
            </p:cNvSpPr>
            <p:nvPr/>
          </p:nvSpPr>
          <p:spPr bwMode="auto">
            <a:xfrm>
              <a:off x="3378607" y="4684264"/>
              <a:ext cx="153988" cy="179388"/>
            </a:xfrm>
            <a:prstGeom prst="rect">
              <a:avLst/>
            </a:prstGeom>
            <a:noFill/>
            <a:ln w="6350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69"/>
            <p:cNvSpPr>
              <a:spLocks noChangeArrowheads="1"/>
            </p:cNvSpPr>
            <p:nvPr/>
          </p:nvSpPr>
          <p:spPr bwMode="auto">
            <a:xfrm>
              <a:off x="3188107" y="4684264"/>
              <a:ext cx="153988" cy="177800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70"/>
            <p:cNvSpPr>
              <a:spLocks noChangeArrowheads="1"/>
            </p:cNvSpPr>
            <p:nvPr/>
          </p:nvSpPr>
          <p:spPr bwMode="auto">
            <a:xfrm>
              <a:off x="2996020" y="4684264"/>
              <a:ext cx="152400" cy="177800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472236" y="4033294"/>
              <a:ext cx="1495241" cy="39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原本流内报文间隙被挤压，形成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微突发</a:t>
              </a:r>
            </a:p>
          </p:txBody>
        </p:sp>
        <p:sp>
          <p:nvSpPr>
            <p:cNvPr id="60" name="左大括号 66"/>
            <p:cNvSpPr>
              <a:spLocks/>
            </p:cNvSpPr>
            <p:nvPr/>
          </p:nvSpPr>
          <p:spPr bwMode="auto">
            <a:xfrm rot="5400000">
              <a:off x="3071399" y="4447728"/>
              <a:ext cx="214313" cy="249238"/>
            </a:xfrm>
            <a:prstGeom prst="leftBrace">
              <a:avLst>
                <a:gd name="adj1" fmla="val 38748"/>
                <a:gd name="adj2" fmla="val 50000"/>
              </a:avLst>
            </a:prstGeom>
            <a:noFill/>
            <a:ln w="3175" algn="ctr">
              <a:solidFill>
                <a:srgbClr val="0000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2" name="直接箭头连接符 43"/>
            <p:cNvCxnSpPr>
              <a:cxnSpLocks noChangeShapeType="1"/>
            </p:cNvCxnSpPr>
            <p:nvPr/>
          </p:nvCxnSpPr>
          <p:spPr bwMode="auto">
            <a:xfrm>
              <a:off x="4417292" y="4907583"/>
              <a:ext cx="134505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箭头连接符 40"/>
            <p:cNvCxnSpPr>
              <a:cxnSpLocks noChangeShapeType="1"/>
            </p:cNvCxnSpPr>
            <p:nvPr/>
          </p:nvCxnSpPr>
          <p:spPr bwMode="auto">
            <a:xfrm flipV="1">
              <a:off x="2995213" y="5207808"/>
              <a:ext cx="80645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矩形 48"/>
            <p:cNvSpPr>
              <a:spLocks noChangeArrowheads="1"/>
            </p:cNvSpPr>
            <p:nvPr/>
          </p:nvSpPr>
          <p:spPr bwMode="auto">
            <a:xfrm>
              <a:off x="3592920" y="4976033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矩形 56"/>
            <p:cNvSpPr>
              <a:spLocks noChangeArrowheads="1"/>
            </p:cNvSpPr>
            <p:nvPr/>
          </p:nvSpPr>
          <p:spPr bwMode="auto">
            <a:xfrm>
              <a:off x="3219857" y="4976033"/>
              <a:ext cx="152400" cy="179388"/>
            </a:xfrm>
            <a:prstGeom prst="rect">
              <a:avLst/>
            </a:prstGeom>
            <a:noFill/>
            <a:ln w="635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矩形 57"/>
            <p:cNvSpPr>
              <a:spLocks noChangeArrowheads="1"/>
            </p:cNvSpPr>
            <p:nvPr/>
          </p:nvSpPr>
          <p:spPr bwMode="auto">
            <a:xfrm>
              <a:off x="2938870" y="4976033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矩形 67"/>
            <p:cNvSpPr>
              <a:spLocks noChangeArrowheads="1"/>
            </p:cNvSpPr>
            <p:nvPr/>
          </p:nvSpPr>
          <p:spPr bwMode="auto">
            <a:xfrm>
              <a:off x="5587886" y="4660612"/>
              <a:ext cx="152400" cy="177800"/>
            </a:xfrm>
            <a:prstGeom prst="rect">
              <a:avLst/>
            </a:prstGeom>
            <a:noFill/>
            <a:ln w="635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矩形 68"/>
            <p:cNvSpPr>
              <a:spLocks noChangeArrowheads="1"/>
            </p:cNvSpPr>
            <p:nvPr/>
          </p:nvSpPr>
          <p:spPr bwMode="auto">
            <a:xfrm>
              <a:off x="5419611" y="4660612"/>
              <a:ext cx="153988" cy="179388"/>
            </a:xfrm>
            <a:prstGeom prst="rect">
              <a:avLst/>
            </a:prstGeom>
            <a:noFill/>
            <a:ln w="6350" algn="ctr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矩形 69"/>
            <p:cNvSpPr>
              <a:spLocks noChangeArrowheads="1"/>
            </p:cNvSpPr>
            <p:nvPr/>
          </p:nvSpPr>
          <p:spPr bwMode="auto">
            <a:xfrm>
              <a:off x="5250527" y="4660612"/>
              <a:ext cx="153988" cy="177800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矩形 70"/>
            <p:cNvSpPr>
              <a:spLocks noChangeArrowheads="1"/>
            </p:cNvSpPr>
            <p:nvPr/>
          </p:nvSpPr>
          <p:spPr bwMode="auto">
            <a:xfrm>
              <a:off x="5083031" y="4660726"/>
              <a:ext cx="152400" cy="177800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矩形 71"/>
            <p:cNvSpPr>
              <a:spLocks noChangeArrowheads="1"/>
            </p:cNvSpPr>
            <p:nvPr/>
          </p:nvSpPr>
          <p:spPr bwMode="auto">
            <a:xfrm>
              <a:off x="4912375" y="4660612"/>
              <a:ext cx="152400" cy="179388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矩形 56"/>
            <p:cNvSpPr>
              <a:spLocks noChangeArrowheads="1"/>
            </p:cNvSpPr>
            <p:nvPr/>
          </p:nvSpPr>
          <p:spPr bwMode="auto">
            <a:xfrm>
              <a:off x="4541623" y="4656734"/>
              <a:ext cx="152400" cy="179388"/>
            </a:xfrm>
            <a:prstGeom prst="rect">
              <a:avLst/>
            </a:prstGeom>
            <a:noFill/>
            <a:ln w="635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矩形 57"/>
            <p:cNvSpPr>
              <a:spLocks noChangeArrowheads="1"/>
            </p:cNvSpPr>
            <p:nvPr/>
          </p:nvSpPr>
          <p:spPr bwMode="auto">
            <a:xfrm>
              <a:off x="4371754" y="4656734"/>
              <a:ext cx="153987" cy="179388"/>
            </a:xfrm>
            <a:prstGeom prst="rect">
              <a:avLst/>
            </a:prstGeom>
            <a:noFill/>
            <a:ln w="6350" algn="ctr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左大括号 66"/>
            <p:cNvSpPr>
              <a:spLocks/>
            </p:cNvSpPr>
            <p:nvPr/>
          </p:nvSpPr>
          <p:spPr bwMode="auto">
            <a:xfrm rot="5400000">
              <a:off x="4981690" y="4239948"/>
              <a:ext cx="178419" cy="601312"/>
            </a:xfrm>
            <a:prstGeom prst="leftBrace">
              <a:avLst>
                <a:gd name="adj1" fmla="val 38748"/>
                <a:gd name="adj2" fmla="val 48604"/>
              </a:avLst>
            </a:prstGeom>
            <a:noFill/>
            <a:ln w="3175" algn="ctr">
              <a:solidFill>
                <a:srgbClr val="000000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252162" y="4033294"/>
              <a:ext cx="1519505" cy="39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微突发逐跳累积，导致了时延的不确定性</a:t>
              </a:r>
            </a:p>
          </p:txBody>
        </p:sp>
        <p:sp>
          <p:nvSpPr>
            <p:cNvPr id="76" name="文本框 110"/>
            <p:cNvSpPr txBox="1">
              <a:spLocks noChangeArrowheads="1"/>
            </p:cNvSpPr>
            <p:nvPr/>
          </p:nvSpPr>
          <p:spPr bwMode="auto">
            <a:xfrm>
              <a:off x="2210478" y="5187695"/>
              <a:ext cx="595031" cy="207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上游节点</a:t>
              </a:r>
            </a:p>
          </p:txBody>
        </p:sp>
        <p:sp>
          <p:nvSpPr>
            <p:cNvPr id="77" name="文本框 110"/>
            <p:cNvSpPr txBox="1">
              <a:spLocks noChangeArrowheads="1"/>
            </p:cNvSpPr>
            <p:nvPr/>
          </p:nvSpPr>
          <p:spPr bwMode="auto">
            <a:xfrm>
              <a:off x="3823409" y="5197797"/>
              <a:ext cx="595031" cy="207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下游节点</a:t>
              </a:r>
            </a:p>
          </p:txBody>
        </p:sp>
        <p:sp>
          <p:nvSpPr>
            <p:cNvPr id="78" name="矩形 71"/>
            <p:cNvSpPr>
              <a:spLocks noChangeArrowheads="1"/>
            </p:cNvSpPr>
            <p:nvPr/>
          </p:nvSpPr>
          <p:spPr bwMode="auto">
            <a:xfrm>
              <a:off x="4730263" y="4660021"/>
              <a:ext cx="152400" cy="179388"/>
            </a:xfrm>
            <a:prstGeom prst="rect">
              <a:avLst/>
            </a:prstGeom>
            <a:noFill/>
            <a:ln w="6350" algn="ctr">
              <a:solidFill>
                <a:srgbClr val="00B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140000"/>
                </a:lnSpc>
                <a:buClr>
                  <a:srgbClr val="777777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FrutigerNext LT Regular" panose="020B0803040504020204" pitchFamily="34" charset="0"/>
                  <a:ea typeface="黑体" panose="02010609060101010101" pitchFamily="49" charset="-122"/>
                  <a:cs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p"/>
                <a:defRPr>
                  <a:solidFill>
                    <a:schemeClr val="tx1"/>
                  </a:solidFill>
                  <a:latin typeface="FrutigerNext LT Medium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buSzPct val="50000"/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buChar char="–"/>
                <a:defRPr sz="14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~"/>
                <a:defRPr sz="1200">
                  <a:solidFill>
                    <a:schemeClr val="tx1"/>
                  </a:solidFill>
                  <a:latin typeface="FrutigerNext LT Regular" panose="020B0803040504020204" pitchFamily="34" charset="0"/>
                  <a:ea typeface="华文细黑" panose="02010600040101010101" pitchFamily="2" charset="-122"/>
                  <a:cs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lang="zh-CN" altLang="en-US" sz="18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80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429" y="5202459"/>
            <a:ext cx="704233" cy="6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239" descr="图片19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51" y="5230952"/>
            <a:ext cx="686541" cy="6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8106459" y="4195308"/>
            <a:ext cx="3279541" cy="2141798"/>
            <a:chOff x="913433" y="2670647"/>
            <a:chExt cx="4497578" cy="3167486"/>
          </a:xfrm>
        </p:grpSpPr>
        <p:grpSp>
          <p:nvGrpSpPr>
            <p:cNvPr id="83" name="组合 82"/>
            <p:cNvGrpSpPr/>
            <p:nvPr/>
          </p:nvGrpSpPr>
          <p:grpSpPr>
            <a:xfrm>
              <a:off x="913433" y="2670647"/>
              <a:ext cx="4497578" cy="3167486"/>
              <a:chOff x="7775851" y="3032124"/>
              <a:chExt cx="3777888" cy="3166386"/>
            </a:xfrm>
          </p:grpSpPr>
          <p:cxnSp>
            <p:nvCxnSpPr>
              <p:cNvPr id="85" name="直接箭头连接符 84"/>
              <p:cNvCxnSpPr/>
              <p:nvPr/>
            </p:nvCxnSpPr>
            <p:spPr>
              <a:xfrm>
                <a:off x="8101276" y="5791695"/>
                <a:ext cx="305723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/>
              <p:cNvCxnSpPr/>
              <p:nvPr/>
            </p:nvCxnSpPr>
            <p:spPr>
              <a:xfrm flipV="1">
                <a:off x="8101276" y="3405248"/>
                <a:ext cx="0" cy="2386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矩形 86"/>
              <p:cNvSpPr/>
              <p:nvPr/>
            </p:nvSpPr>
            <p:spPr>
              <a:xfrm>
                <a:off x="10573394" y="5789001"/>
                <a:ext cx="980345" cy="40950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Latency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 rot="16200000">
                <a:off x="7289289" y="3518686"/>
                <a:ext cx="1292216" cy="31909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</a:p>
            </p:txBody>
          </p:sp>
        </p:grpSp>
        <p:cxnSp>
          <p:nvCxnSpPr>
            <p:cNvPr id="84" name="直接连接符 83"/>
            <p:cNvCxnSpPr/>
            <p:nvPr/>
          </p:nvCxnSpPr>
          <p:spPr>
            <a:xfrm flipH="1">
              <a:off x="1695304" y="3130916"/>
              <a:ext cx="1" cy="2273297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88"/>
          <p:cNvSpPr/>
          <p:nvPr/>
        </p:nvSpPr>
        <p:spPr>
          <a:xfrm>
            <a:off x="8682084" y="4707191"/>
            <a:ext cx="2067698" cy="1271466"/>
          </a:xfrm>
          <a:custGeom>
            <a:avLst/>
            <a:gdLst>
              <a:gd name="connsiteX0" fmla="*/ 0 w 2067698"/>
              <a:gd name="connsiteY0" fmla="*/ 1079158 h 1260697"/>
              <a:gd name="connsiteX1" fmla="*/ 411892 w 2067698"/>
              <a:gd name="connsiteY1" fmla="*/ 2 h 1260697"/>
              <a:gd name="connsiteX2" fmla="*/ 1145060 w 2067698"/>
              <a:gd name="connsiteY2" fmla="*/ 1087396 h 1260697"/>
              <a:gd name="connsiteX3" fmla="*/ 2067698 w 2067698"/>
              <a:gd name="connsiteY3" fmla="*/ 1243915 h 126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7698" h="1260697">
                <a:moveTo>
                  <a:pt x="0" y="1079158"/>
                </a:moveTo>
                <a:cubicBezTo>
                  <a:pt x="110524" y="538893"/>
                  <a:pt x="221049" y="-1371"/>
                  <a:pt x="411892" y="2"/>
                </a:cubicBezTo>
                <a:cubicBezTo>
                  <a:pt x="602735" y="1375"/>
                  <a:pt x="869092" y="880077"/>
                  <a:pt x="1145060" y="1087396"/>
                </a:cubicBezTo>
                <a:cubicBezTo>
                  <a:pt x="1421028" y="1294715"/>
                  <a:pt x="1744363" y="1269315"/>
                  <a:pt x="2067698" y="12439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8239059" y="6075470"/>
            <a:ext cx="2290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solidFill>
                  <a:srgbClr val="C00000"/>
                </a:solidFill>
                <a:latin typeface="Baskerville Old Face" panose="02020602080505020303" pitchFamily="18" charset="0"/>
                <a:cs typeface="Calibri" panose="020F0502020204030204" pitchFamily="34" charset="0"/>
              </a:rPr>
              <a:t>最小时延</a:t>
            </a:r>
            <a:endParaRPr lang="en-US" altLang="zh-CN" sz="1600" dirty="0">
              <a:solidFill>
                <a:srgbClr val="C00000"/>
              </a:solidFill>
              <a:latin typeface="Baskerville Old Face" panose="02020602080505020303" pitchFamily="18" charset="0"/>
              <a:cs typeface="Calibri" panose="020F0502020204030204" pitchFamily="34" charset="0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8603377" y="5751882"/>
            <a:ext cx="151914" cy="1514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9971384" y="4260026"/>
            <a:ext cx="17124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cs typeface="Arial" panose="020B0604020202020204" pitchFamily="34" charset="0"/>
              </a:rPr>
              <a:t>传统</a:t>
            </a:r>
            <a:r>
              <a:rPr lang="en-US" altLang="zh-CN" sz="1600" dirty="0">
                <a:cs typeface="Arial" panose="020B0604020202020204" pitchFamily="34" charset="0"/>
              </a:rPr>
              <a:t>IP</a:t>
            </a:r>
            <a:r>
              <a:rPr lang="zh-CN" altLang="en-US" sz="1600" dirty="0">
                <a:cs typeface="Arial" panose="020B0604020202020204" pitchFamily="34" charset="0"/>
              </a:rPr>
              <a:t>转发存在长尾效应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8689346" y="4533826"/>
            <a:ext cx="1262268" cy="70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9553475" y="5438387"/>
            <a:ext cx="504109" cy="3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381260" y="3286811"/>
            <a:ext cx="11543648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即便在传统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转发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基础之上进行了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资源预留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PQ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，由于无法避免下图所示的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微突发，因此依然</a:t>
            </a:r>
            <a:r>
              <a:rPr kumimoji="0" lang="zh-CN" alt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无法保证确定性</a:t>
            </a:r>
            <a:endParaRPr kumimoji="0" lang="zh-CN" altLang="en-US" sz="1600" b="0" i="0" u="sng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0066387" y="5202459"/>
            <a:ext cx="1299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600" dirty="0">
                <a:cs typeface="Arial" panose="020B0604020202020204" pitchFamily="34" charset="0"/>
              </a:rPr>
              <a:t>对最差时延无保证</a:t>
            </a:r>
            <a:endParaRPr lang="en-US" altLang="zh-CN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99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DIP</a:t>
            </a:r>
            <a:r>
              <a:rPr lang="zh-CN" altLang="en-US" dirty="0"/>
              <a:t>技术的</a:t>
            </a:r>
            <a:r>
              <a:rPr lang="en-US" altLang="zh-CN" dirty="0"/>
              <a:t>5G</a:t>
            </a:r>
            <a:r>
              <a:rPr lang="zh-CN" altLang="en-US" dirty="0"/>
              <a:t>承载可以提供确定性时延保证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938807" y="3943673"/>
            <a:ext cx="3527456" cy="2250040"/>
            <a:chOff x="4376538" y="3698654"/>
            <a:chExt cx="3528375" cy="2250626"/>
          </a:xfrm>
        </p:grpSpPr>
        <p:pic>
          <p:nvPicPr>
            <p:cNvPr id="46" name="Picture 6" descr="Image result for 5g vertical  la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5"/>
            <a:stretch/>
          </p:blipFill>
          <p:spPr bwMode="auto">
            <a:xfrm>
              <a:off x="4378990" y="3698654"/>
              <a:ext cx="3525923" cy="225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矩形 46"/>
            <p:cNvSpPr/>
            <p:nvPr/>
          </p:nvSpPr>
          <p:spPr bwMode="auto">
            <a:xfrm>
              <a:off x="4376538" y="4365104"/>
              <a:ext cx="47805" cy="14401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01" tIns="45700" rIns="91401" bIns="457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7762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48" name="Freeform 37"/>
          <p:cNvSpPr>
            <a:spLocks/>
          </p:cNvSpPr>
          <p:nvPr/>
        </p:nvSpPr>
        <p:spPr bwMode="auto">
          <a:xfrm rot="10800000">
            <a:off x="1445547" y="2930788"/>
            <a:ext cx="1509390" cy="707872"/>
          </a:xfrm>
          <a:custGeom>
            <a:avLst/>
            <a:gdLst>
              <a:gd name="T0" fmla="*/ 2147483647 w 5760"/>
              <a:gd name="T1" fmla="*/ 0 h 2132"/>
              <a:gd name="T2" fmla="*/ 2147483647 w 5760"/>
              <a:gd name="T3" fmla="*/ 2147483647 h 2132"/>
              <a:gd name="T4" fmla="*/ 2147483647 w 5760"/>
              <a:gd name="T5" fmla="*/ 2147483647 h 2132"/>
              <a:gd name="T6" fmla="*/ 0 w 5760"/>
              <a:gd name="T7" fmla="*/ 2147483647 h 2132"/>
              <a:gd name="T8" fmla="*/ 0 w 5760"/>
              <a:gd name="T9" fmla="*/ 2147483647 h 2132"/>
              <a:gd name="T10" fmla="*/ 2147483647 w 5760"/>
              <a:gd name="T11" fmla="*/ 2147483647 h 2132"/>
              <a:gd name="T12" fmla="*/ 2147483647 w 5760"/>
              <a:gd name="T13" fmla="*/ 2147483647 h 2132"/>
              <a:gd name="T14" fmla="*/ 2147483647 w 5760"/>
              <a:gd name="T15" fmla="*/ 2147483647 h 2132"/>
              <a:gd name="T16" fmla="*/ 2147483647 w 5760"/>
              <a:gd name="T17" fmla="*/ 2147483647 h 2132"/>
              <a:gd name="T18" fmla="*/ 2147483647 w 5760"/>
              <a:gd name="T19" fmla="*/ 0 h 21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0"/>
              <a:gd name="T31" fmla="*/ 0 h 2132"/>
              <a:gd name="T32" fmla="*/ 5760 w 5760"/>
              <a:gd name="T33" fmla="*/ 2132 h 21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0" h="2132">
                <a:moveTo>
                  <a:pt x="2880" y="0"/>
                </a:moveTo>
                <a:lnTo>
                  <a:pt x="1837" y="454"/>
                </a:lnTo>
                <a:cubicBezTo>
                  <a:pt x="1837" y="454"/>
                  <a:pt x="2063" y="454"/>
                  <a:pt x="2290" y="454"/>
                </a:cubicBezTo>
                <a:cubicBezTo>
                  <a:pt x="1735" y="1140"/>
                  <a:pt x="0" y="1044"/>
                  <a:pt x="0" y="1044"/>
                </a:cubicBezTo>
                <a:lnTo>
                  <a:pt x="0" y="2132"/>
                </a:lnTo>
                <a:lnTo>
                  <a:pt x="5760" y="2132"/>
                </a:lnTo>
                <a:lnTo>
                  <a:pt x="5760" y="1021"/>
                </a:lnTo>
                <a:cubicBezTo>
                  <a:pt x="5760" y="1021"/>
                  <a:pt x="4283" y="1096"/>
                  <a:pt x="3447" y="454"/>
                </a:cubicBezTo>
                <a:cubicBezTo>
                  <a:pt x="3674" y="454"/>
                  <a:pt x="3901" y="454"/>
                  <a:pt x="3901" y="454"/>
                </a:cubicBezTo>
                <a:lnTo>
                  <a:pt x="28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55000">
                <a:srgbClr val="FFFFFF">
                  <a:alpha val="50000"/>
                </a:srgbClr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/>
          <a:p>
            <a:pPr defTabSz="1381975">
              <a:defRPr/>
            </a:pPr>
            <a:endParaRPr lang="zh-CN" altLang="en-US" sz="2399" b="1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9" name="Freeform 37"/>
          <p:cNvSpPr>
            <a:spLocks/>
          </p:cNvSpPr>
          <p:nvPr/>
        </p:nvSpPr>
        <p:spPr bwMode="auto">
          <a:xfrm rot="10800000">
            <a:off x="5069559" y="2939702"/>
            <a:ext cx="1509390" cy="707872"/>
          </a:xfrm>
          <a:custGeom>
            <a:avLst/>
            <a:gdLst>
              <a:gd name="T0" fmla="*/ 2147483647 w 5760"/>
              <a:gd name="T1" fmla="*/ 0 h 2132"/>
              <a:gd name="T2" fmla="*/ 2147483647 w 5760"/>
              <a:gd name="T3" fmla="*/ 2147483647 h 2132"/>
              <a:gd name="T4" fmla="*/ 2147483647 w 5760"/>
              <a:gd name="T5" fmla="*/ 2147483647 h 2132"/>
              <a:gd name="T6" fmla="*/ 0 w 5760"/>
              <a:gd name="T7" fmla="*/ 2147483647 h 2132"/>
              <a:gd name="T8" fmla="*/ 0 w 5760"/>
              <a:gd name="T9" fmla="*/ 2147483647 h 2132"/>
              <a:gd name="T10" fmla="*/ 2147483647 w 5760"/>
              <a:gd name="T11" fmla="*/ 2147483647 h 2132"/>
              <a:gd name="T12" fmla="*/ 2147483647 w 5760"/>
              <a:gd name="T13" fmla="*/ 2147483647 h 2132"/>
              <a:gd name="T14" fmla="*/ 2147483647 w 5760"/>
              <a:gd name="T15" fmla="*/ 2147483647 h 2132"/>
              <a:gd name="T16" fmla="*/ 2147483647 w 5760"/>
              <a:gd name="T17" fmla="*/ 2147483647 h 2132"/>
              <a:gd name="T18" fmla="*/ 2147483647 w 5760"/>
              <a:gd name="T19" fmla="*/ 0 h 21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0"/>
              <a:gd name="T31" fmla="*/ 0 h 2132"/>
              <a:gd name="T32" fmla="*/ 5760 w 5760"/>
              <a:gd name="T33" fmla="*/ 2132 h 21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0" h="2132">
                <a:moveTo>
                  <a:pt x="2880" y="0"/>
                </a:moveTo>
                <a:lnTo>
                  <a:pt x="1837" y="454"/>
                </a:lnTo>
                <a:cubicBezTo>
                  <a:pt x="1837" y="454"/>
                  <a:pt x="2063" y="454"/>
                  <a:pt x="2290" y="454"/>
                </a:cubicBezTo>
                <a:cubicBezTo>
                  <a:pt x="1735" y="1140"/>
                  <a:pt x="0" y="1044"/>
                  <a:pt x="0" y="1044"/>
                </a:cubicBezTo>
                <a:lnTo>
                  <a:pt x="0" y="2132"/>
                </a:lnTo>
                <a:lnTo>
                  <a:pt x="5760" y="2132"/>
                </a:lnTo>
                <a:lnTo>
                  <a:pt x="5760" y="1021"/>
                </a:lnTo>
                <a:cubicBezTo>
                  <a:pt x="5760" y="1021"/>
                  <a:pt x="4283" y="1096"/>
                  <a:pt x="3447" y="454"/>
                </a:cubicBezTo>
                <a:cubicBezTo>
                  <a:pt x="3674" y="454"/>
                  <a:pt x="3901" y="454"/>
                  <a:pt x="3901" y="454"/>
                </a:cubicBezTo>
                <a:lnTo>
                  <a:pt x="28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55000">
                <a:srgbClr val="FFFFFF">
                  <a:alpha val="50000"/>
                </a:srgbClr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/>
          <a:p>
            <a:pPr defTabSz="1381975">
              <a:defRPr/>
            </a:pPr>
            <a:endParaRPr lang="zh-CN" altLang="en-US" sz="2399" b="1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2" name="Freeform 37"/>
          <p:cNvSpPr>
            <a:spLocks/>
          </p:cNvSpPr>
          <p:nvPr/>
        </p:nvSpPr>
        <p:spPr bwMode="auto">
          <a:xfrm rot="10800000">
            <a:off x="8842122" y="2930788"/>
            <a:ext cx="1509390" cy="707872"/>
          </a:xfrm>
          <a:custGeom>
            <a:avLst/>
            <a:gdLst>
              <a:gd name="T0" fmla="*/ 2147483647 w 5760"/>
              <a:gd name="T1" fmla="*/ 0 h 2132"/>
              <a:gd name="T2" fmla="*/ 2147483647 w 5760"/>
              <a:gd name="T3" fmla="*/ 2147483647 h 2132"/>
              <a:gd name="T4" fmla="*/ 2147483647 w 5760"/>
              <a:gd name="T5" fmla="*/ 2147483647 h 2132"/>
              <a:gd name="T6" fmla="*/ 0 w 5760"/>
              <a:gd name="T7" fmla="*/ 2147483647 h 2132"/>
              <a:gd name="T8" fmla="*/ 0 w 5760"/>
              <a:gd name="T9" fmla="*/ 2147483647 h 2132"/>
              <a:gd name="T10" fmla="*/ 2147483647 w 5760"/>
              <a:gd name="T11" fmla="*/ 2147483647 h 2132"/>
              <a:gd name="T12" fmla="*/ 2147483647 w 5760"/>
              <a:gd name="T13" fmla="*/ 2147483647 h 2132"/>
              <a:gd name="T14" fmla="*/ 2147483647 w 5760"/>
              <a:gd name="T15" fmla="*/ 2147483647 h 2132"/>
              <a:gd name="T16" fmla="*/ 2147483647 w 5760"/>
              <a:gd name="T17" fmla="*/ 2147483647 h 2132"/>
              <a:gd name="T18" fmla="*/ 2147483647 w 5760"/>
              <a:gd name="T19" fmla="*/ 0 h 213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760"/>
              <a:gd name="T31" fmla="*/ 0 h 2132"/>
              <a:gd name="T32" fmla="*/ 5760 w 5760"/>
              <a:gd name="T33" fmla="*/ 2132 h 213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760" h="2132">
                <a:moveTo>
                  <a:pt x="2880" y="0"/>
                </a:moveTo>
                <a:lnTo>
                  <a:pt x="1837" y="454"/>
                </a:lnTo>
                <a:cubicBezTo>
                  <a:pt x="1837" y="454"/>
                  <a:pt x="2063" y="454"/>
                  <a:pt x="2290" y="454"/>
                </a:cubicBezTo>
                <a:cubicBezTo>
                  <a:pt x="1735" y="1140"/>
                  <a:pt x="0" y="1044"/>
                  <a:pt x="0" y="1044"/>
                </a:cubicBezTo>
                <a:lnTo>
                  <a:pt x="0" y="2132"/>
                </a:lnTo>
                <a:lnTo>
                  <a:pt x="5760" y="2132"/>
                </a:lnTo>
                <a:lnTo>
                  <a:pt x="5760" y="1021"/>
                </a:lnTo>
                <a:cubicBezTo>
                  <a:pt x="5760" y="1021"/>
                  <a:pt x="4283" y="1096"/>
                  <a:pt x="3447" y="454"/>
                </a:cubicBezTo>
                <a:cubicBezTo>
                  <a:pt x="3674" y="454"/>
                  <a:pt x="3901" y="454"/>
                  <a:pt x="3901" y="454"/>
                </a:cubicBezTo>
                <a:lnTo>
                  <a:pt x="28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55000">
                <a:srgbClr val="FFFFFF">
                  <a:alpha val="50000"/>
                </a:srgbClr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/>
          <a:p>
            <a:pPr defTabSz="1381975">
              <a:defRPr/>
            </a:pPr>
            <a:endParaRPr lang="zh-CN" altLang="en-US" sz="2399" b="1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2910619" y="2720046"/>
            <a:ext cx="5777050" cy="3239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2460138" y="2034649"/>
            <a:ext cx="376307" cy="0"/>
          </a:xfrm>
          <a:prstGeom prst="line">
            <a:avLst/>
          </a:prstGeom>
          <a:noFill/>
          <a:ln w="19050" cap="rnd" cmpd="sng" algn="ctr">
            <a:solidFill>
              <a:schemeClr val="bg2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6" name="椭圆 55"/>
          <p:cNvSpPr/>
          <p:nvPr/>
        </p:nvSpPr>
        <p:spPr bwMode="auto">
          <a:xfrm>
            <a:off x="3132438" y="1609448"/>
            <a:ext cx="2871532" cy="8354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5535039" y="1609447"/>
            <a:ext cx="3261777" cy="8354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FrutigerNext LT Regular" pitchFamily="34" charset="0"/>
              <a:ea typeface="ＭＳ Ｐゴシック" pitchFamily="34" charset="-128"/>
            </a:endParaRPr>
          </a:p>
        </p:txBody>
      </p:sp>
      <p:pic>
        <p:nvPicPr>
          <p:cNvPr id="60" name="Picture 528" descr="图片13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40" y="1750686"/>
            <a:ext cx="351492" cy="4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云形 79"/>
          <p:cNvSpPr/>
          <p:nvPr/>
        </p:nvSpPr>
        <p:spPr bwMode="auto">
          <a:xfrm>
            <a:off x="8546641" y="1558441"/>
            <a:ext cx="1955300" cy="930750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776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atin typeface="FrutigerNext LT Regular" pitchFamily="34" charset="0"/>
                <a:ea typeface="ＭＳ Ｐゴシック" pitchFamily="34" charset="-128"/>
              </a:rPr>
              <a:t>5G</a:t>
            </a:r>
            <a:r>
              <a:rPr lang="zh-CN" altLang="en-US" sz="1600" dirty="0">
                <a:latin typeface="FrutigerNext LT Regular" pitchFamily="34" charset="0"/>
                <a:ea typeface="ＭＳ Ｐゴシック" pitchFamily="34" charset="-128"/>
              </a:rPr>
              <a:t>核心网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4186899" y="1866446"/>
            <a:ext cx="723087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接入环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841517" y="1883340"/>
            <a:ext cx="723087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汇聚环</a:t>
            </a: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09" y="2503033"/>
            <a:ext cx="355795" cy="24460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1" y="2064436"/>
            <a:ext cx="403520" cy="316349"/>
          </a:xfrm>
          <a:prstGeom prst="rect">
            <a:avLst/>
          </a:prstGeom>
        </p:spPr>
      </p:pic>
      <p:pic>
        <p:nvPicPr>
          <p:cNvPr id="88" name="Picture 2" descr="Image result for vr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7"/>
          <a:stretch/>
        </p:blipFill>
        <p:spPr bwMode="auto">
          <a:xfrm>
            <a:off x="1502568" y="1451088"/>
            <a:ext cx="389908" cy="3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8486">
            <a:off x="1949934" y="1646109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5406">
            <a:off x="1897784" y="2039306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Image result for wireles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90724">
            <a:off x="2168267" y="2272536"/>
            <a:ext cx="202026" cy="2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Image result for datacenter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290" y="1291315"/>
            <a:ext cx="437010" cy="4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044" y="1643794"/>
            <a:ext cx="418989" cy="41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文本框 93"/>
          <p:cNvSpPr txBox="1"/>
          <p:nvPr/>
        </p:nvSpPr>
        <p:spPr>
          <a:xfrm>
            <a:off x="9298078" y="2314310"/>
            <a:ext cx="800011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</a:t>
            </a:r>
          </a:p>
        </p:txBody>
      </p:sp>
      <p:cxnSp>
        <p:nvCxnSpPr>
          <p:cNvPr id="95" name="直接连接符 94"/>
          <p:cNvCxnSpPr/>
          <p:nvPr/>
        </p:nvCxnSpPr>
        <p:spPr bwMode="auto">
          <a:xfrm>
            <a:off x="3866800" y="3550783"/>
            <a:ext cx="0" cy="2951559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/>
          </a:ln>
          <a:effectLst/>
        </p:spPr>
      </p:cxnSp>
      <p:cxnSp>
        <p:nvCxnSpPr>
          <p:cNvPr id="96" name="直接连接符 95"/>
          <p:cNvCxnSpPr/>
          <p:nvPr/>
        </p:nvCxnSpPr>
        <p:spPr bwMode="auto">
          <a:xfrm>
            <a:off x="7610241" y="3550783"/>
            <a:ext cx="0" cy="2951559"/>
          </a:xfrm>
          <a:prstGeom prst="line">
            <a:avLst/>
          </a:prstGeom>
          <a:noFill/>
          <a:ln w="19050" cap="rnd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/>
            <a:tailEnd type="none"/>
          </a:ln>
          <a:effectLst/>
        </p:spPr>
      </p:cxnSp>
      <p:sp>
        <p:nvSpPr>
          <p:cNvPr id="97" name="文本框 96"/>
          <p:cNvSpPr txBox="1"/>
          <p:nvPr/>
        </p:nvSpPr>
        <p:spPr>
          <a:xfrm>
            <a:off x="422818" y="3685436"/>
            <a:ext cx="3293440" cy="307697"/>
          </a:xfrm>
          <a:prstGeom prst="rect">
            <a:avLst/>
          </a:prstGeom>
          <a:solidFill>
            <a:srgbClr val="44546A"/>
          </a:solidFill>
          <a:ln w="12700">
            <a:noFill/>
            <a:prstDash val="sysDash"/>
          </a:ln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1600" b="1" i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r>
              <a:rPr lang="zh-CN" altLang="en-US" sz="1400" i="0" kern="0" dirty="0">
                <a:solidFill>
                  <a:prstClr val="white"/>
                </a:solidFill>
              </a:rPr>
              <a:t>真实提供</a:t>
            </a:r>
            <a:r>
              <a:rPr lang="en-US" altLang="zh-CN" sz="1400" i="0" kern="0" dirty="0">
                <a:solidFill>
                  <a:prstClr val="white"/>
                </a:solidFill>
              </a:rPr>
              <a:t>5G </a:t>
            </a:r>
            <a:r>
              <a:rPr lang="en-US" altLang="zh-CN" sz="1400" i="0" kern="0" dirty="0" err="1">
                <a:solidFill>
                  <a:prstClr val="white"/>
                </a:solidFill>
              </a:rPr>
              <a:t>uRLLC</a:t>
            </a:r>
            <a:r>
              <a:rPr lang="en-US" altLang="zh-CN" sz="1400" i="0" kern="0" dirty="0">
                <a:solidFill>
                  <a:prstClr val="white"/>
                </a:solidFill>
              </a:rPr>
              <a:t> </a:t>
            </a:r>
            <a:r>
              <a:rPr lang="zh-CN" altLang="en-US" sz="1400" i="0" kern="0" dirty="0">
                <a:solidFill>
                  <a:prstClr val="white"/>
                </a:solidFill>
              </a:rPr>
              <a:t>切片</a:t>
            </a:r>
            <a:endParaRPr lang="en-US" altLang="zh-CN" sz="1400" i="0" kern="0" dirty="0">
              <a:solidFill>
                <a:prstClr val="white"/>
              </a:solidFill>
            </a:endParaRPr>
          </a:p>
        </p:txBody>
      </p:sp>
      <p:cxnSp>
        <p:nvCxnSpPr>
          <p:cNvPr id="98" name="直接箭头连接符 97"/>
          <p:cNvCxnSpPr/>
          <p:nvPr/>
        </p:nvCxnSpPr>
        <p:spPr bwMode="auto">
          <a:xfrm flipH="1">
            <a:off x="2964757" y="2897341"/>
            <a:ext cx="978682" cy="4491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7892096" y="2897341"/>
            <a:ext cx="559431" cy="897"/>
          </a:xfrm>
          <a:prstGeom prst="straightConnector1">
            <a:avLst/>
          </a:prstGeom>
          <a:noFill/>
          <a:ln w="19050" cap="rnd" cmpd="sng" algn="ctr">
            <a:solidFill>
              <a:schemeClr val="bg1"/>
            </a:solidFill>
            <a:prstDash val="solid"/>
            <a:round/>
            <a:headEnd type="none"/>
            <a:tailEnd type="triangle"/>
          </a:ln>
          <a:effectLst/>
        </p:spPr>
      </p:cxnSp>
      <p:sp>
        <p:nvSpPr>
          <p:cNvPr id="100" name="文本框 99"/>
          <p:cNvSpPr txBox="1"/>
          <p:nvPr/>
        </p:nvSpPr>
        <p:spPr>
          <a:xfrm>
            <a:off x="3920579" y="2743452"/>
            <a:ext cx="4028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技术提供确定性低时延能力的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承载网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032758" y="3691310"/>
            <a:ext cx="3382485" cy="307697"/>
          </a:xfrm>
          <a:prstGeom prst="rect">
            <a:avLst/>
          </a:prstGeom>
          <a:solidFill>
            <a:srgbClr val="44546A"/>
          </a:solidFill>
          <a:ln w="12700">
            <a:noFill/>
            <a:prstDash val="sysDash"/>
          </a:ln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1600" b="1" i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r>
              <a:rPr lang="zh-CN" altLang="en-US" sz="1400" i="0" kern="0" dirty="0">
                <a:solidFill>
                  <a:prstClr val="white"/>
                </a:solidFill>
              </a:rPr>
              <a:t>有效支撑 </a:t>
            </a:r>
            <a:r>
              <a:rPr lang="en-US" altLang="zh-CN" sz="1400" i="0" kern="0" dirty="0">
                <a:solidFill>
                  <a:prstClr val="white"/>
                </a:solidFill>
              </a:rPr>
              <a:t>5G LAN (</a:t>
            </a:r>
            <a:r>
              <a:rPr lang="zh-CN" altLang="en-US" sz="1400" i="0" kern="0" dirty="0">
                <a:solidFill>
                  <a:prstClr val="white"/>
                </a:solidFill>
              </a:rPr>
              <a:t>工厂 </a:t>
            </a:r>
            <a:r>
              <a:rPr lang="en-US" altLang="zh-CN" sz="1400" i="0" kern="0" dirty="0">
                <a:solidFill>
                  <a:prstClr val="white"/>
                </a:solidFill>
              </a:rPr>
              <a:t>TSN </a:t>
            </a:r>
            <a:r>
              <a:rPr lang="zh-CN" altLang="en-US" sz="1400" i="0" kern="0" dirty="0">
                <a:solidFill>
                  <a:prstClr val="white"/>
                </a:solidFill>
              </a:rPr>
              <a:t>网络互通</a:t>
            </a:r>
            <a:r>
              <a:rPr lang="en-US" altLang="zh-CN" sz="1400" i="0" kern="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7754220" y="3688852"/>
            <a:ext cx="3925590" cy="307697"/>
          </a:xfrm>
          <a:prstGeom prst="rect">
            <a:avLst/>
          </a:prstGeom>
          <a:solidFill>
            <a:srgbClr val="44546A"/>
          </a:solidFill>
          <a:ln w="12700">
            <a:noFill/>
            <a:prstDash val="sysDash"/>
          </a:ln>
          <a:effectLst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>
              <a:defRPr sz="1600" b="1" i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r>
              <a:rPr lang="zh-CN" altLang="en-US" sz="1400" i="0" kern="0" dirty="0">
                <a:solidFill>
                  <a:prstClr val="white"/>
                </a:solidFill>
              </a:rPr>
              <a:t>实现业务 </a:t>
            </a:r>
            <a:r>
              <a:rPr lang="en-US" altLang="zh-CN" sz="1400" i="0" kern="0" dirty="0">
                <a:solidFill>
                  <a:prstClr val="white"/>
                </a:solidFill>
              </a:rPr>
              <a:t>SLA </a:t>
            </a:r>
            <a:r>
              <a:rPr lang="zh-CN" altLang="en-US" sz="1400" i="0" kern="0" dirty="0">
                <a:solidFill>
                  <a:prstClr val="white"/>
                </a:solidFill>
              </a:rPr>
              <a:t>可承诺</a:t>
            </a:r>
            <a:endParaRPr lang="en-US" altLang="zh-CN" sz="1400" i="0" kern="0" dirty="0">
              <a:solidFill>
                <a:prstClr val="white"/>
              </a:solidFill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520552" y="4336569"/>
            <a:ext cx="2213522" cy="1814709"/>
            <a:chOff x="9892228" y="3946900"/>
            <a:chExt cx="1728417" cy="1417006"/>
          </a:xfrm>
        </p:grpSpPr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34034" y="3946900"/>
              <a:ext cx="1386611" cy="1271060"/>
            </a:xfrm>
            <a:prstGeom prst="rect">
              <a:avLst/>
            </a:prstGeom>
          </p:spPr>
        </p:pic>
        <p:sp>
          <p:nvSpPr>
            <p:cNvPr id="110" name="文本框 109"/>
            <p:cNvSpPr txBox="1"/>
            <p:nvPr/>
          </p:nvSpPr>
          <p:spPr>
            <a:xfrm>
              <a:off x="9892228" y="4045937"/>
              <a:ext cx="384421" cy="216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1169289" y="5147669"/>
              <a:ext cx="384421" cy="216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时延</a:t>
              </a:r>
            </a:p>
          </p:txBody>
        </p:sp>
      </p:grpSp>
      <p:sp>
        <p:nvSpPr>
          <p:cNvPr id="113" name="文本框 112"/>
          <p:cNvSpPr txBox="1"/>
          <p:nvPr/>
        </p:nvSpPr>
        <p:spPr>
          <a:xfrm>
            <a:off x="358220" y="6156445"/>
            <a:ext cx="32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99" indent="-171399"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1200" dirty="0" err="1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uRLLC</a:t>
            </a:r>
            <a:r>
              <a:rPr lang="zh-CN" altLang="en-US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业务需求，实现端到端业务保障</a:t>
            </a:r>
          </a:p>
        </p:txBody>
      </p:sp>
      <p:sp>
        <p:nvSpPr>
          <p:cNvPr id="114" name="文本框 113"/>
          <p:cNvSpPr txBox="1"/>
          <p:nvPr/>
        </p:nvSpPr>
        <p:spPr>
          <a:xfrm>
            <a:off x="4020636" y="6152073"/>
            <a:ext cx="3434662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99" indent="-171399"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使能更多业务场景，进一步提升客户网络价值</a:t>
            </a:r>
          </a:p>
        </p:txBody>
      </p:sp>
      <p:sp>
        <p:nvSpPr>
          <p:cNvPr id="115" name="文本框 114"/>
          <p:cNvSpPr txBox="1"/>
          <p:nvPr/>
        </p:nvSpPr>
        <p:spPr>
          <a:xfrm>
            <a:off x="7919807" y="6135895"/>
            <a:ext cx="3424085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399" indent="-171399"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企业专线场景下，真正实现业务</a:t>
            </a:r>
            <a:r>
              <a:rPr lang="en-US" altLang="zh-CN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</a:t>
            </a:r>
            <a:r>
              <a:rPr lang="zh-CN" altLang="en-US" sz="120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的可承诺</a:t>
            </a:r>
            <a:endParaRPr lang="en-US" altLang="zh-CN" sz="1200" dirty="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879088" y="3231809"/>
            <a:ext cx="694240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481262" y="3239662"/>
            <a:ext cx="694240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9249222" y="3239662"/>
            <a:ext cx="694240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价值点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Picture 6" descr="Image result for datacenter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69" y="2227213"/>
            <a:ext cx="437010" cy="43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文本框 119"/>
          <p:cNvSpPr txBox="1"/>
          <p:nvPr/>
        </p:nvSpPr>
        <p:spPr>
          <a:xfrm>
            <a:off x="5357370" y="1335010"/>
            <a:ext cx="522764" cy="276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894491" y="4365854"/>
            <a:ext cx="2067384" cy="1784005"/>
            <a:chOff x="10460519" y="5331820"/>
            <a:chExt cx="1506049" cy="1207957"/>
          </a:xfrm>
        </p:grpSpPr>
        <p:cxnSp>
          <p:nvCxnSpPr>
            <p:cNvPr id="122" name="直接箭头连接符 121"/>
            <p:cNvCxnSpPr/>
            <p:nvPr/>
          </p:nvCxnSpPr>
          <p:spPr>
            <a:xfrm>
              <a:off x="10460519" y="6333351"/>
              <a:ext cx="1349832" cy="0"/>
            </a:xfrm>
            <a:prstGeom prst="straightConnector1">
              <a:avLst/>
            </a:prstGeom>
            <a:ln w="317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 flipV="1">
              <a:off x="10467254" y="5331820"/>
              <a:ext cx="0" cy="1008267"/>
            </a:xfrm>
            <a:prstGeom prst="straightConnector1">
              <a:avLst/>
            </a:prstGeom>
            <a:ln w="31750">
              <a:solidFill>
                <a:srgbClr val="1F4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矩形 123"/>
            <p:cNvSpPr/>
            <p:nvPr/>
          </p:nvSpPr>
          <p:spPr>
            <a:xfrm>
              <a:off x="10473990" y="6165832"/>
              <a:ext cx="215485" cy="160851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10473990" y="6151571"/>
              <a:ext cx="215485" cy="0"/>
            </a:xfrm>
            <a:prstGeom prst="line">
              <a:avLst/>
            </a:prstGeom>
            <a:ln w="38100"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11472926" y="6366226"/>
              <a:ext cx="288163" cy="1735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跳数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0576968" y="5349977"/>
              <a:ext cx="288163" cy="17355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时延</a:t>
              </a: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0689475" y="5990558"/>
              <a:ext cx="215485" cy="336125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29" name="直接连接符 128"/>
            <p:cNvCxnSpPr/>
            <p:nvPr/>
          </p:nvCxnSpPr>
          <p:spPr>
            <a:xfrm>
              <a:off x="10689475" y="5983889"/>
              <a:ext cx="215485" cy="0"/>
            </a:xfrm>
            <a:prstGeom prst="line">
              <a:avLst/>
            </a:prstGeom>
            <a:ln w="38100"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10904960" y="5806563"/>
              <a:ext cx="215485" cy="52012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31" name="直接连接符 130"/>
            <p:cNvCxnSpPr/>
            <p:nvPr/>
          </p:nvCxnSpPr>
          <p:spPr>
            <a:xfrm>
              <a:off x="10904960" y="5799894"/>
              <a:ext cx="215485" cy="0"/>
            </a:xfrm>
            <a:prstGeom prst="line">
              <a:avLst/>
            </a:prstGeom>
            <a:ln w="38100"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矩形 134"/>
            <p:cNvSpPr/>
            <p:nvPr/>
          </p:nvSpPr>
          <p:spPr>
            <a:xfrm>
              <a:off x="11120446" y="5613491"/>
              <a:ext cx="215485" cy="71319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36" name="直接连接符 135"/>
            <p:cNvCxnSpPr/>
            <p:nvPr/>
          </p:nvCxnSpPr>
          <p:spPr>
            <a:xfrm>
              <a:off x="11120446" y="5606822"/>
              <a:ext cx="215485" cy="0"/>
            </a:xfrm>
            <a:prstGeom prst="line">
              <a:avLst/>
            </a:prstGeom>
            <a:ln w="38100">
              <a:solidFill>
                <a:srgbClr val="1F4E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文本框 136"/>
            <p:cNvSpPr txBox="1"/>
            <p:nvPr/>
          </p:nvSpPr>
          <p:spPr>
            <a:xfrm>
              <a:off x="11431502" y="5496511"/>
              <a:ext cx="535066" cy="17192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级抖动</a:t>
              </a:r>
            </a:p>
          </p:txBody>
        </p:sp>
      </p:grpSp>
      <p:sp>
        <p:nvSpPr>
          <p:cNvPr id="138" name="右大括号 137"/>
          <p:cNvSpPr/>
          <p:nvPr/>
        </p:nvSpPr>
        <p:spPr>
          <a:xfrm>
            <a:off x="11114247" y="4669402"/>
            <a:ext cx="117791" cy="205192"/>
          </a:xfrm>
          <a:prstGeom prst="rightBrace">
            <a:avLst>
              <a:gd name="adj1" fmla="val 23136"/>
              <a:gd name="adj2" fmla="val 50000"/>
            </a:avLst>
          </a:prstGeom>
          <a:ln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0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33246" y="1384400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6367" y="1400221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34197" y="1836000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576779" y="2187894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53659" y="2246481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554142" y="2097708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533439" y="1582537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60217" y="1376245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491699" y="1437143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08405" y="1638621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06270" y="2156105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469417" y="2236807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“router icon”的图片搜索结果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37665" y="2156105"/>
            <a:ext cx="420143" cy="4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文本框 74"/>
          <p:cNvSpPr txBox="1"/>
          <p:nvPr/>
        </p:nvSpPr>
        <p:spPr>
          <a:xfrm>
            <a:off x="422818" y="756927"/>
            <a:ext cx="115436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85750" marR="0" lvl="0" indent="-28575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是一种三层转发技术，在保留传统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统计复用的优势之外，提供对时延上界及抖动上界的保证</a:t>
            </a:r>
            <a:endParaRPr kumimoji="0" lang="zh-CN" altLang="en-US" sz="1600" b="0" i="0" u="sng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15649" y="4328169"/>
            <a:ext cx="3363842" cy="1660541"/>
            <a:chOff x="5876077" y="3907685"/>
            <a:chExt cx="6006901" cy="991075"/>
          </a:xfrm>
        </p:grpSpPr>
        <p:sp>
          <p:nvSpPr>
            <p:cNvPr id="77" name="平行四边形 76"/>
            <p:cNvSpPr/>
            <p:nvPr/>
          </p:nvSpPr>
          <p:spPr>
            <a:xfrm>
              <a:off x="5876077" y="4471614"/>
              <a:ext cx="5710424" cy="410273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>
              <a:off x="5967955" y="4212948"/>
              <a:ext cx="5710424" cy="410273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79" name="平行四边形 78"/>
            <p:cNvSpPr/>
            <p:nvPr/>
          </p:nvSpPr>
          <p:spPr>
            <a:xfrm>
              <a:off x="6172554" y="3907685"/>
              <a:ext cx="5710424" cy="368432"/>
            </a:xfrm>
            <a:prstGeom prst="parallelogram">
              <a:avLst>
                <a:gd name="adj" fmla="val 1908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 dirty="0">
                <a:solidFill>
                  <a:srgbClr val="3F81C1"/>
                </a:solidFill>
              </a:endParaRPr>
            </a:p>
          </p:txBody>
        </p:sp>
        <p:sp>
          <p:nvSpPr>
            <p:cNvPr id="81" name="TextBox 511"/>
            <p:cNvSpPr txBox="1"/>
            <p:nvPr/>
          </p:nvSpPr>
          <p:spPr>
            <a:xfrm>
              <a:off x="6851244" y="3932824"/>
              <a:ext cx="4168143" cy="3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AR/VR slice</a:t>
              </a:r>
            </a:p>
            <a:p>
              <a:pPr algn="ctr">
                <a:spcAft>
                  <a:spcPts val="600"/>
                </a:spcAft>
              </a:pP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delay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20ms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2" name="TextBox 511"/>
            <p:cNvSpPr txBox="1"/>
            <p:nvPr/>
          </p:nvSpPr>
          <p:spPr>
            <a:xfrm>
              <a:off x="6766687" y="4280521"/>
              <a:ext cx="4168143" cy="32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Automatic driving slice</a:t>
              </a:r>
            </a:p>
            <a:p>
              <a:pPr algn="ctr">
                <a:spcAft>
                  <a:spcPts val="600"/>
                </a:spcAft>
              </a:pP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delay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5ms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83" name="TextBox 511"/>
            <p:cNvSpPr txBox="1"/>
            <p:nvPr/>
          </p:nvSpPr>
          <p:spPr>
            <a:xfrm>
              <a:off x="6695167" y="4623221"/>
              <a:ext cx="4168143" cy="275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Tele protection slice</a:t>
              </a:r>
              <a:b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</a:b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（</a:t>
              </a:r>
              <a:r>
                <a:rPr lang="en-US" altLang="zh-CN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jitter </a:t>
              </a:r>
              <a:r>
                <a:rPr lang="en-US" altLang="zh-CN" sz="1200" b="1" dirty="0">
                  <a:solidFill>
                    <a:srgbClr val="C00000"/>
                  </a:solidFill>
                  <a:cs typeface="Calibri" panose="020F0502020204030204" pitchFamily="34" charset="0"/>
                </a:rPr>
                <a:t>≤ 50us</a:t>
              </a:r>
              <a:r>
                <a:rPr lang="zh-CN" altLang="en-US" sz="1200" b="1" dirty="0">
                  <a:solidFill>
                    <a:srgbClr val="1F4E79"/>
                  </a:solidFill>
                  <a:cs typeface="Calibri" panose="020F0502020204030204" pitchFamily="34" charset="0"/>
                </a:rPr>
                <a:t>）</a:t>
              </a:r>
              <a:endParaRPr lang="en-US" altLang="zh-CN" sz="1200" b="1" dirty="0">
                <a:solidFill>
                  <a:srgbClr val="1F4E79"/>
                </a:solidFill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75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2207062" y="2714228"/>
            <a:ext cx="2957384" cy="663476"/>
          </a:xfrm>
          <a:custGeom>
            <a:avLst/>
            <a:gdLst>
              <a:gd name="connsiteX0" fmla="*/ 0 w 2957384"/>
              <a:gd name="connsiteY0" fmla="*/ 663476 h 663476"/>
              <a:gd name="connsiteX1" fmla="*/ 1235676 w 2957384"/>
              <a:gd name="connsiteY1" fmla="*/ 86827 h 663476"/>
              <a:gd name="connsiteX2" fmla="*/ 2957384 w 2957384"/>
              <a:gd name="connsiteY2" fmla="*/ 12687 h 66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7384" h="663476">
                <a:moveTo>
                  <a:pt x="0" y="663476"/>
                </a:moveTo>
                <a:cubicBezTo>
                  <a:pt x="371389" y="429384"/>
                  <a:pt x="742779" y="195292"/>
                  <a:pt x="1235676" y="86827"/>
                </a:cubicBezTo>
                <a:cubicBezTo>
                  <a:pt x="1728573" y="-21638"/>
                  <a:pt x="2342978" y="-4476"/>
                  <a:pt x="2957384" y="12687"/>
                </a:cubicBezTo>
              </a:path>
            </a:pathLst>
          </a:custGeom>
          <a:noFill/>
          <a:ln>
            <a:solidFill>
              <a:schemeClr val="accent4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5886875" y="1127089"/>
            <a:ext cx="2927802" cy="646331"/>
          </a:xfrm>
          <a:prstGeom prst="wedgeRectCallout">
            <a:avLst>
              <a:gd name="adj1" fmla="val -127666"/>
              <a:gd name="adj2" fmla="val 155235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3. </a:t>
            </a:r>
            <a:r>
              <a:rPr lang="zh-CN" altLang="en-US" sz="1200" dirty="0"/>
              <a:t>上游的一辆摆渡车完整到站后，每个报文根据目的地址进入相应出接口，在此调度器将报文装入即将发车的下一班摆渡车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基本原理：周期调度和映射，保障</a:t>
            </a:r>
            <a:r>
              <a:rPr lang="en-US" altLang="zh-CN" dirty="0"/>
              <a:t>E2E</a:t>
            </a:r>
            <a:r>
              <a:rPr lang="zh-CN" altLang="en-US" dirty="0"/>
              <a:t>确定性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546161" y="6491135"/>
            <a:ext cx="514350" cy="184150"/>
          </a:xfrm>
          <a:prstGeom prst="rect">
            <a:avLst/>
          </a:prstGeom>
        </p:spPr>
        <p:txBody>
          <a:bodyPr/>
          <a:lstStyle/>
          <a:p>
            <a:fld id="{58F0DF12-7358-42AF-9D69-5AE0A19CED2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252708" y="3556753"/>
            <a:ext cx="117402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86244" y="906643"/>
            <a:ext cx="517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 dirty="0"/>
              <a:t>调度器划分定长“摆渡车”，周期性定点发车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41285" y="3597265"/>
            <a:ext cx="1094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b="1" dirty="0"/>
              <a:t>确定性周期映射，保障报文在每跳发车时间是确定的</a:t>
            </a:r>
          </a:p>
        </p:txBody>
      </p:sp>
      <p:sp>
        <p:nvSpPr>
          <p:cNvPr id="174" name="文本框 173"/>
          <p:cNvSpPr txBox="1"/>
          <p:nvPr/>
        </p:nvSpPr>
        <p:spPr>
          <a:xfrm>
            <a:off x="605140" y="4021706"/>
            <a:ext cx="46853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5"/>
                </a:solidFill>
              </a:rPr>
              <a:t>(X, Y)</a:t>
            </a:r>
            <a:r>
              <a:rPr lang="zh-CN" altLang="en-US" sz="1400" b="1" dirty="0">
                <a:solidFill>
                  <a:schemeClr val="accent5"/>
                </a:solidFill>
              </a:rPr>
              <a:t>之间的周期映射关系为 </a:t>
            </a:r>
            <a:r>
              <a:rPr lang="en-US" altLang="zh-CN" sz="1400" b="1" dirty="0">
                <a:solidFill>
                  <a:schemeClr val="accent5"/>
                </a:solidFill>
              </a:rPr>
              <a:t>1</a:t>
            </a:r>
            <a:r>
              <a:rPr lang="en-US" altLang="zh-CN" sz="1400" b="1" dirty="0">
                <a:solidFill>
                  <a:schemeClr val="accent5"/>
                </a:solidFill>
                <a:sym typeface="Wingdings" panose="05000000000000000000" pitchFamily="2" charset="2"/>
              </a:rPr>
              <a:t> 2</a:t>
            </a:r>
          </a:p>
          <a:p>
            <a:r>
              <a:rPr lang="zh-CN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据此映射关系，</a:t>
            </a:r>
            <a:r>
              <a:rPr lang="en-US" altLang="zh-CN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X</a:t>
            </a:r>
            <a:r>
              <a:rPr lang="zh-CN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周期</a:t>
            </a:r>
            <a:r>
              <a:rPr lang="en-US" altLang="zh-CN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1</a:t>
            </a:r>
            <a:r>
              <a:rPr lang="zh-CN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内的报文映射到</a:t>
            </a:r>
            <a:r>
              <a:rPr lang="en-US" altLang="zh-CN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Y</a:t>
            </a:r>
            <a:r>
              <a:rPr lang="zh-CN" altLang="en-US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周期</a:t>
            </a:r>
            <a:r>
              <a:rPr lang="en-US" altLang="zh-CN" sz="1400" b="1" dirty="0">
                <a:solidFill>
                  <a:srgbClr val="00B050"/>
                </a:solidFill>
                <a:sym typeface="Wingdings" panose="05000000000000000000" pitchFamily="2" charset="2"/>
              </a:rPr>
              <a:t>3</a:t>
            </a:r>
          </a:p>
        </p:txBody>
      </p:sp>
      <p:sp>
        <p:nvSpPr>
          <p:cNvPr id="166" name="文本框 165"/>
          <p:cNvSpPr txBox="1"/>
          <p:nvPr/>
        </p:nvSpPr>
        <p:spPr>
          <a:xfrm>
            <a:off x="598463" y="1320108"/>
            <a:ext cx="2960493" cy="461665"/>
          </a:xfrm>
          <a:prstGeom prst="wedgeRectCallout">
            <a:avLst>
              <a:gd name="adj1" fmla="val 24926"/>
              <a:gd name="adj2" fmla="val 8679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1. </a:t>
            </a:r>
            <a:r>
              <a:rPr lang="zh-CN" altLang="en-US" sz="1200" dirty="0"/>
              <a:t>每个摆渡车长度为</a:t>
            </a:r>
            <a:r>
              <a:rPr lang="en-US" altLang="zh-CN" sz="1200" dirty="0"/>
              <a:t>10us</a:t>
            </a:r>
            <a:r>
              <a:rPr lang="zh-CN" altLang="en-US" sz="1200" dirty="0"/>
              <a:t>，每隔</a:t>
            </a:r>
            <a:r>
              <a:rPr lang="en-US" altLang="zh-CN" sz="1200" dirty="0"/>
              <a:t>10us</a:t>
            </a:r>
            <a:r>
              <a:rPr lang="zh-CN" altLang="en-US" sz="1200" dirty="0"/>
              <a:t>周期性定点发车。车内容纳不同</a:t>
            </a:r>
            <a:r>
              <a:rPr lang="en-US" altLang="zh-CN" sz="1200" dirty="0"/>
              <a:t>DIP</a:t>
            </a:r>
            <a:r>
              <a:rPr lang="zh-CN" altLang="en-US" sz="1200" dirty="0"/>
              <a:t>流的报文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539508" y="1608613"/>
            <a:ext cx="5380655" cy="1140266"/>
            <a:chOff x="472510" y="1865336"/>
            <a:chExt cx="5093998" cy="1140266"/>
          </a:xfrm>
        </p:grpSpPr>
        <p:sp>
          <p:nvSpPr>
            <p:cNvPr id="161" name="矩形 160"/>
            <p:cNvSpPr/>
            <p:nvPr/>
          </p:nvSpPr>
          <p:spPr>
            <a:xfrm>
              <a:off x="3211542" y="2465511"/>
              <a:ext cx="914400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流程图: 汇总连接 111"/>
            <p:cNvSpPr/>
            <p:nvPr/>
          </p:nvSpPr>
          <p:spPr>
            <a:xfrm>
              <a:off x="5249951" y="2689045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流程图: 汇总连接 117"/>
            <p:cNvSpPr/>
            <p:nvPr/>
          </p:nvSpPr>
          <p:spPr>
            <a:xfrm>
              <a:off x="472510" y="2679590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流程图: 汇总连接 120"/>
            <p:cNvSpPr/>
            <p:nvPr/>
          </p:nvSpPr>
          <p:spPr>
            <a:xfrm>
              <a:off x="2707922" y="2685097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2" name="直接箭头连接符 121"/>
            <p:cNvCxnSpPr>
              <a:stCxn id="121" idx="2"/>
              <a:endCxn id="118" idx="6"/>
            </p:cNvCxnSpPr>
            <p:nvPr/>
          </p:nvCxnSpPr>
          <p:spPr>
            <a:xfrm flipH="1" flipV="1">
              <a:off x="789067" y="2837869"/>
              <a:ext cx="1918855" cy="5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>
              <a:stCxn id="112" idx="2"/>
              <a:endCxn id="121" idx="6"/>
            </p:cNvCxnSpPr>
            <p:nvPr/>
          </p:nvCxnSpPr>
          <p:spPr>
            <a:xfrm flipH="1" flipV="1">
              <a:off x="3024479" y="2843376"/>
              <a:ext cx="2225472" cy="39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4152975" y="2466967"/>
              <a:ext cx="914400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4173303" y="2510282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4353924" y="2509798"/>
              <a:ext cx="304467" cy="25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3230259" y="2509798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3521426" y="2509798"/>
              <a:ext cx="304467" cy="25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3406566" y="2509798"/>
              <a:ext cx="102924" cy="252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4676322" y="2508239"/>
              <a:ext cx="123071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4814967" y="2508478"/>
              <a:ext cx="230885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3843618" y="2507863"/>
              <a:ext cx="256095" cy="2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左大括号 161"/>
            <p:cNvSpPr/>
            <p:nvPr/>
          </p:nvSpPr>
          <p:spPr>
            <a:xfrm rot="5400000">
              <a:off x="3599426" y="1899826"/>
              <a:ext cx="126579" cy="91440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3421303" y="2057734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10us</a:t>
              </a:r>
              <a:endParaRPr lang="zh-CN" altLang="en-US" sz="1200" dirty="0"/>
            </a:p>
          </p:txBody>
        </p:sp>
        <p:sp>
          <p:nvSpPr>
            <p:cNvPr id="167" name="流程图: 汇总连接 166"/>
            <p:cNvSpPr/>
            <p:nvPr/>
          </p:nvSpPr>
          <p:spPr>
            <a:xfrm>
              <a:off x="1381005" y="1865336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015055" y="2496236"/>
              <a:ext cx="914400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1029754" y="2547265"/>
              <a:ext cx="165463" cy="25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1211456" y="2547265"/>
              <a:ext cx="304467" cy="25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 rot="1706771">
              <a:off x="1818882" y="2081930"/>
              <a:ext cx="914400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 rot="1706771">
              <a:off x="1902810" y="1939279"/>
              <a:ext cx="102924" cy="252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 rot="1706771">
              <a:off x="2003850" y="2015324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7" name="直接箭头连接符 176"/>
            <p:cNvCxnSpPr>
              <a:stCxn id="121" idx="1"/>
              <a:endCxn id="167" idx="5"/>
            </p:cNvCxnSpPr>
            <p:nvPr/>
          </p:nvCxnSpPr>
          <p:spPr>
            <a:xfrm flipH="1" flipV="1">
              <a:off x="1651204" y="2135534"/>
              <a:ext cx="1103076" cy="5959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H="1">
            <a:off x="445567" y="4909749"/>
            <a:ext cx="5851926" cy="773109"/>
            <a:chOff x="556957" y="5081962"/>
            <a:chExt cx="5249641" cy="773109"/>
          </a:xfrm>
        </p:grpSpPr>
        <p:sp>
          <p:nvSpPr>
            <p:cNvPr id="109" name="流程图: 汇总连接 108"/>
            <p:cNvSpPr/>
            <p:nvPr/>
          </p:nvSpPr>
          <p:spPr>
            <a:xfrm>
              <a:off x="593977" y="5534840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流程图: 汇总连接 109"/>
            <p:cNvSpPr/>
            <p:nvPr/>
          </p:nvSpPr>
          <p:spPr>
            <a:xfrm>
              <a:off x="2231515" y="5533007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箭头连接符 110"/>
            <p:cNvCxnSpPr>
              <a:stCxn id="109" idx="6"/>
              <a:endCxn id="110" idx="2"/>
            </p:cNvCxnSpPr>
            <p:nvPr/>
          </p:nvCxnSpPr>
          <p:spPr>
            <a:xfrm flipV="1">
              <a:off x="910534" y="5691286"/>
              <a:ext cx="1320981" cy="18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/>
            <p:cNvSpPr/>
            <p:nvPr/>
          </p:nvSpPr>
          <p:spPr>
            <a:xfrm>
              <a:off x="922997" y="5343031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260848" y="5392425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938964" y="5392425"/>
              <a:ext cx="304467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流程图: 汇总连接 118"/>
            <p:cNvSpPr/>
            <p:nvPr/>
          </p:nvSpPr>
          <p:spPr>
            <a:xfrm>
              <a:off x="3853158" y="5538514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" name="直接箭头连接符 119"/>
            <p:cNvCxnSpPr>
              <a:stCxn id="110" idx="6"/>
              <a:endCxn id="119" idx="2"/>
            </p:cNvCxnSpPr>
            <p:nvPr/>
          </p:nvCxnSpPr>
          <p:spPr>
            <a:xfrm>
              <a:off x="2548072" y="5691286"/>
              <a:ext cx="1305086" cy="550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流程图: 汇总连接 126"/>
            <p:cNvSpPr/>
            <p:nvPr/>
          </p:nvSpPr>
          <p:spPr>
            <a:xfrm>
              <a:off x="5490041" y="5538514"/>
              <a:ext cx="316557" cy="316557"/>
            </a:xfrm>
            <a:prstGeom prst="flowChartSummingJunc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8" name="直接箭头连接符 127"/>
            <p:cNvCxnSpPr>
              <a:stCxn id="119" idx="6"/>
              <a:endCxn id="127" idx="2"/>
            </p:cNvCxnSpPr>
            <p:nvPr/>
          </p:nvCxnSpPr>
          <p:spPr>
            <a:xfrm>
              <a:off x="4169715" y="5696793"/>
              <a:ext cx="132032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899460" y="5088311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1</a:t>
              </a:r>
              <a:endParaRPr lang="zh-CN" altLang="en-US" sz="12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525164" y="5343031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1874445" y="5392425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1552561" y="5392425"/>
              <a:ext cx="304467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496555" y="5088311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2</a:t>
              </a:r>
              <a:endParaRPr lang="zh-CN" altLang="en-US" sz="1200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2554369" y="5343031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2892220" y="5392425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2570336" y="5392425"/>
              <a:ext cx="304467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2530835" y="5088311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2</a:t>
              </a:r>
              <a:endParaRPr lang="zh-CN" altLang="en-US" sz="1200" dirty="0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3156536" y="5343031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3186551" y="5389205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3368508" y="5389204"/>
              <a:ext cx="304467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3198617" y="5096158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3</a:t>
              </a:r>
              <a:endParaRPr lang="zh-CN" altLang="en-US" sz="1200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4181709" y="5342508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519560" y="5391902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4197676" y="5391902"/>
              <a:ext cx="304467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4158172" y="5092550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0</a:t>
              </a:r>
              <a:endParaRPr lang="zh-CN" altLang="en-US" sz="1200" dirty="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4783876" y="5342508"/>
              <a:ext cx="582144" cy="3165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4929042" y="5393255"/>
              <a:ext cx="165463" cy="252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230194" y="5393255"/>
              <a:ext cx="105249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4787085" y="5094661"/>
              <a:ext cx="560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Cycle 1</a:t>
              </a:r>
              <a:endParaRPr lang="zh-CN" altLang="en-US" sz="1200" dirty="0"/>
            </a:p>
          </p:txBody>
        </p:sp>
        <p:cxnSp>
          <p:nvCxnSpPr>
            <p:cNvPr id="157" name="曲线连接符 156"/>
            <p:cNvCxnSpPr>
              <a:stCxn id="141" idx="0"/>
              <a:endCxn id="131" idx="0"/>
            </p:cNvCxnSpPr>
            <p:nvPr/>
          </p:nvCxnSpPr>
          <p:spPr>
            <a:xfrm rot="16200000" flipV="1">
              <a:off x="1983516" y="4272624"/>
              <a:ext cx="12700" cy="1631375"/>
            </a:xfrm>
            <a:prstGeom prst="curvedConnector3">
              <a:avLst>
                <a:gd name="adj1" fmla="val 1800000"/>
              </a:avLst>
            </a:prstGeom>
            <a:ln w="28575">
              <a:solidFill>
                <a:schemeClr val="accent5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线连接符 162"/>
            <p:cNvCxnSpPr>
              <a:stCxn id="149" idx="0"/>
              <a:endCxn id="141" idx="0"/>
            </p:cNvCxnSpPr>
            <p:nvPr/>
          </p:nvCxnSpPr>
          <p:spPr>
            <a:xfrm rot="16200000" flipV="1">
              <a:off x="3622799" y="4276763"/>
              <a:ext cx="4239" cy="1627337"/>
            </a:xfrm>
            <a:prstGeom prst="curvedConnector3">
              <a:avLst>
                <a:gd name="adj1" fmla="val 5492781"/>
              </a:avLst>
            </a:prstGeom>
            <a:ln w="28575">
              <a:solidFill>
                <a:schemeClr val="accent5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曲线连接符 163"/>
            <p:cNvCxnSpPr>
              <a:stCxn id="153" idx="0"/>
              <a:endCxn id="145" idx="0"/>
            </p:cNvCxnSpPr>
            <p:nvPr/>
          </p:nvCxnSpPr>
          <p:spPr>
            <a:xfrm rot="5400000">
              <a:off x="4272518" y="4301176"/>
              <a:ext cx="1497" cy="1588468"/>
            </a:xfrm>
            <a:prstGeom prst="curvedConnector3">
              <a:avLst>
                <a:gd name="adj1" fmla="val -15270541"/>
              </a:avLst>
            </a:prstGeom>
            <a:ln w="28575">
              <a:solidFill>
                <a:srgbClr val="00B050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矩形 180"/>
            <p:cNvSpPr/>
            <p:nvPr/>
          </p:nvSpPr>
          <p:spPr>
            <a:xfrm>
              <a:off x="556957" y="5233652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W</a:t>
              </a:r>
              <a:endParaRPr lang="zh-CN" altLang="en-US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2245883" y="5233652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Z</a:t>
              </a:r>
              <a:endParaRPr lang="zh-CN" altLang="en-US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3875993" y="5233652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Y</a:t>
              </a:r>
              <a:endParaRPr lang="zh-CN" altLang="en-US" dirty="0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5501679" y="5233652"/>
              <a:ext cx="304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X</a:t>
              </a:r>
              <a:endParaRPr lang="zh-CN" altLang="en-US" dirty="0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5109534" y="5393255"/>
              <a:ext cx="105249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4810995" y="5391902"/>
              <a:ext cx="105249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0" name="曲线连接符 199"/>
            <p:cNvCxnSpPr>
              <a:stCxn id="139" idx="2"/>
              <a:endCxn id="116" idx="2"/>
            </p:cNvCxnSpPr>
            <p:nvPr/>
          </p:nvCxnSpPr>
          <p:spPr>
            <a:xfrm rot="5400000">
              <a:off x="2159266" y="4828739"/>
              <a:ext cx="12700" cy="1631372"/>
            </a:xfrm>
            <a:prstGeom prst="curvedConnector3">
              <a:avLst>
                <a:gd name="adj1" fmla="val 1800000"/>
              </a:avLst>
            </a:prstGeom>
            <a:ln w="12700">
              <a:solidFill>
                <a:srgbClr val="C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曲线连接符 202"/>
            <p:cNvCxnSpPr>
              <a:stCxn id="147" idx="2"/>
              <a:endCxn id="139" idx="2"/>
            </p:cNvCxnSpPr>
            <p:nvPr/>
          </p:nvCxnSpPr>
          <p:spPr>
            <a:xfrm rot="5400000">
              <a:off x="3788361" y="4830493"/>
              <a:ext cx="523" cy="1627340"/>
            </a:xfrm>
            <a:prstGeom prst="curvedConnector3">
              <a:avLst>
                <a:gd name="adj1" fmla="val 43809369"/>
              </a:avLst>
            </a:prstGeom>
            <a:ln w="12700">
              <a:solidFill>
                <a:srgbClr val="C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曲线连接符 177"/>
            <p:cNvCxnSpPr>
              <a:stCxn id="145" idx="0"/>
              <a:endCxn id="137" idx="0"/>
            </p:cNvCxnSpPr>
            <p:nvPr/>
          </p:nvCxnSpPr>
          <p:spPr>
            <a:xfrm rot="16200000" flipV="1">
              <a:off x="2624077" y="4241204"/>
              <a:ext cx="7847" cy="1702062"/>
            </a:xfrm>
            <a:prstGeom prst="curvedConnector3">
              <a:avLst>
                <a:gd name="adj1" fmla="val 3013215"/>
              </a:avLst>
            </a:prstGeom>
            <a:ln w="28575">
              <a:solidFill>
                <a:srgbClr val="00B050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流程图: 汇总连接 172"/>
          <p:cNvSpPr/>
          <p:nvPr/>
        </p:nvSpPr>
        <p:spPr>
          <a:xfrm flipH="1">
            <a:off x="1836339" y="3163909"/>
            <a:ext cx="334371" cy="316557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5" name="直接箭头连接符 174"/>
          <p:cNvCxnSpPr>
            <a:stCxn id="173" idx="1"/>
            <a:endCxn id="121" idx="5"/>
          </p:cNvCxnSpPr>
          <p:nvPr/>
        </p:nvCxnSpPr>
        <p:spPr>
          <a:xfrm flipV="1">
            <a:off x="2121743" y="2698572"/>
            <a:ext cx="1151810" cy="511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 rot="20097185" flipH="1">
            <a:off x="2287043" y="2993582"/>
            <a:ext cx="965856" cy="316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/>
          <p:cNvSpPr/>
          <p:nvPr/>
        </p:nvSpPr>
        <p:spPr>
          <a:xfrm rot="20057370" flipH="1">
            <a:off x="3001356" y="2862144"/>
            <a:ext cx="182949" cy="2648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/>
          <p:cNvSpPr/>
          <p:nvPr/>
        </p:nvSpPr>
        <p:spPr>
          <a:xfrm rot="20057370" flipH="1">
            <a:off x="2765901" y="2963780"/>
            <a:ext cx="240480" cy="26489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20100648" flipH="1">
            <a:off x="2525494" y="3076613"/>
            <a:ext cx="248053" cy="26489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20101505" flipH="1">
            <a:off x="2345941" y="3177216"/>
            <a:ext cx="182949" cy="26489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文本框 193"/>
          <p:cNvSpPr txBox="1"/>
          <p:nvPr/>
        </p:nvSpPr>
        <p:spPr>
          <a:xfrm>
            <a:off x="6451942" y="2208788"/>
            <a:ext cx="540570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节点不区分流，多条流的数据包可以同时存在于同一个周期内</a:t>
            </a:r>
            <a:endParaRPr lang="en-US" altLang="zh-CN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彩色的</a:t>
            </a:r>
            <a:r>
              <a:rPr lang="en-US" altLang="zh-CN" sz="1600" dirty="0"/>
              <a:t>DIP</a:t>
            </a:r>
            <a:r>
              <a:rPr lang="zh-CN" altLang="en-US" sz="1600" dirty="0"/>
              <a:t>报文比灰色的</a:t>
            </a:r>
            <a:r>
              <a:rPr lang="en-US" altLang="zh-CN" sz="1600" dirty="0"/>
              <a:t>BE</a:t>
            </a:r>
            <a:r>
              <a:rPr lang="zh-CN" altLang="en-US" sz="1600" dirty="0"/>
              <a:t>报文享有更高优先级，一个周期内优先调度</a:t>
            </a:r>
            <a:r>
              <a:rPr lang="en-US" altLang="zh-CN" sz="1600" dirty="0"/>
              <a:t>DIP</a:t>
            </a:r>
            <a:r>
              <a:rPr lang="zh-CN" altLang="en-US" sz="1600" dirty="0"/>
              <a:t>报文</a:t>
            </a:r>
            <a:endParaRPr lang="en-US" altLang="zh-CN" sz="1600" dirty="0"/>
          </a:p>
        </p:txBody>
      </p:sp>
      <p:sp>
        <p:nvSpPr>
          <p:cNvPr id="195" name="文本框 194"/>
          <p:cNvSpPr txBox="1"/>
          <p:nvPr/>
        </p:nvSpPr>
        <p:spPr>
          <a:xfrm>
            <a:off x="3961058" y="2816733"/>
            <a:ext cx="2095724" cy="646331"/>
          </a:xfrm>
          <a:prstGeom prst="wedgeRectCallout">
            <a:avLst>
              <a:gd name="adj1" fmla="val -97422"/>
              <a:gd name="adj2" fmla="val 1172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将彩色</a:t>
            </a:r>
            <a:r>
              <a:rPr lang="en-US" altLang="zh-CN" sz="1200" dirty="0"/>
              <a:t>DIP</a:t>
            </a:r>
            <a:r>
              <a:rPr lang="zh-CN" altLang="en-US" sz="1200" dirty="0"/>
              <a:t>报文按高优先级装入摆渡车，车中剩余空间可以装载灰色</a:t>
            </a:r>
            <a:r>
              <a:rPr lang="en-US" altLang="zh-CN" sz="1200" dirty="0"/>
              <a:t>BE</a:t>
            </a:r>
            <a:r>
              <a:rPr lang="zh-CN" altLang="en-US" sz="1200" dirty="0"/>
              <a:t>报文。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6538086" y="4386790"/>
            <a:ext cx="53389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DIP</a:t>
            </a:r>
            <a:r>
              <a:rPr lang="zh-CN" altLang="en-US" sz="1600" dirty="0"/>
              <a:t>报文只要在第一跳的周期确定了，后续各跳、最后一跳的周期也就确定了，</a:t>
            </a:r>
            <a:r>
              <a:rPr lang="zh-CN" altLang="en-US" sz="1600" b="1" dirty="0"/>
              <a:t>也就保证了端到端时间的确定性</a:t>
            </a:r>
            <a:endParaRPr lang="en-US" altLang="zh-CN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节点只关心报文属于哪辆车，不关心座位号，因此</a:t>
            </a:r>
            <a:r>
              <a:rPr lang="zh-CN" altLang="en-US" sz="1600" b="1" dirty="0"/>
              <a:t>报文在周期内可以抖动</a:t>
            </a:r>
            <a:r>
              <a:rPr lang="zh-CN" altLang="en-US" sz="1600" dirty="0"/>
              <a:t>。首尾节点的抖动即为</a:t>
            </a:r>
            <a:r>
              <a:rPr lang="en-US" altLang="zh-CN" sz="1600" dirty="0"/>
              <a:t>E2E</a:t>
            </a:r>
            <a:r>
              <a:rPr lang="zh-CN" altLang="en-US" sz="1600" dirty="0"/>
              <a:t>抖动，等于两倍周期</a:t>
            </a:r>
            <a:r>
              <a:rPr lang="en-US" altLang="zh-CN" sz="1600" dirty="0"/>
              <a:t>20us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b="1" dirty="0"/>
          </a:p>
        </p:txBody>
      </p:sp>
      <p:sp>
        <p:nvSpPr>
          <p:cNvPr id="92" name="任意多边形 91"/>
          <p:cNvSpPr/>
          <p:nvPr/>
        </p:nvSpPr>
        <p:spPr>
          <a:xfrm>
            <a:off x="934750" y="2000982"/>
            <a:ext cx="3740389" cy="734237"/>
          </a:xfrm>
          <a:custGeom>
            <a:avLst/>
            <a:gdLst>
              <a:gd name="connsiteX0" fmla="*/ 0 w 3525794"/>
              <a:gd name="connsiteY0" fmla="*/ 691979 h 734237"/>
              <a:gd name="connsiteX1" fmla="*/ 2117124 w 3525794"/>
              <a:gd name="connsiteY1" fmla="*/ 659027 h 734237"/>
              <a:gd name="connsiteX2" fmla="*/ 3525794 w 3525794"/>
              <a:gd name="connsiteY2" fmla="*/ 0 h 73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794" h="734237">
                <a:moveTo>
                  <a:pt x="0" y="691979"/>
                </a:moveTo>
                <a:cubicBezTo>
                  <a:pt x="764746" y="733168"/>
                  <a:pt x="1529492" y="774357"/>
                  <a:pt x="2117124" y="659027"/>
                </a:cubicBezTo>
                <a:cubicBezTo>
                  <a:pt x="2704756" y="543697"/>
                  <a:pt x="3115275" y="271848"/>
                  <a:pt x="3525794" y="0"/>
                </a:cubicBezTo>
              </a:path>
            </a:pathLst>
          </a:custGeom>
          <a:noFill/>
          <a:ln>
            <a:solidFill>
              <a:srgbClr val="C40F0F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930197" y="2636298"/>
            <a:ext cx="4407244" cy="24714"/>
          </a:xfrm>
          <a:custGeom>
            <a:avLst/>
            <a:gdLst>
              <a:gd name="connsiteX0" fmla="*/ 0 w 4407244"/>
              <a:gd name="connsiteY0" fmla="*/ 8238 h 24714"/>
              <a:gd name="connsiteX1" fmla="*/ 2133600 w 4407244"/>
              <a:gd name="connsiteY1" fmla="*/ 0 h 24714"/>
              <a:gd name="connsiteX2" fmla="*/ 4407244 w 4407244"/>
              <a:gd name="connsiteY2" fmla="*/ 24714 h 2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7244" h="24714">
                <a:moveTo>
                  <a:pt x="0" y="8238"/>
                </a:moveTo>
                <a:lnTo>
                  <a:pt x="2133600" y="0"/>
                </a:lnTo>
                <a:lnTo>
                  <a:pt x="4407244" y="24714"/>
                </a:lnTo>
              </a:path>
            </a:pathLst>
          </a:custGeom>
          <a:noFill/>
          <a:ln>
            <a:solidFill>
              <a:srgbClr val="0070C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文本框 197"/>
          <p:cNvSpPr txBox="1"/>
          <p:nvPr/>
        </p:nvSpPr>
        <p:spPr>
          <a:xfrm>
            <a:off x="633937" y="5772397"/>
            <a:ext cx="536630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相邻节点间周期映射，将上下游节点的摆渡车的班次固定地对应起来。比如，</a:t>
            </a:r>
          </a:p>
          <a:p>
            <a:r>
              <a:rPr lang="en-US" altLang="zh-CN" sz="1200" dirty="0"/>
              <a:t>X</a:t>
            </a:r>
            <a:r>
              <a:rPr lang="zh-CN" altLang="en-US" sz="1200" dirty="0"/>
              <a:t>到</a:t>
            </a:r>
            <a:r>
              <a:rPr lang="en-US" altLang="zh-CN" sz="1200" dirty="0">
                <a:sym typeface="Wingdings" panose="05000000000000000000" pitchFamily="2" charset="2"/>
              </a:rPr>
              <a:t>Y</a:t>
            </a:r>
            <a:r>
              <a:rPr lang="zh-CN" altLang="en-US" sz="1200" dirty="0">
                <a:sym typeface="Wingdings" panose="05000000000000000000" pitchFamily="2" charset="2"/>
              </a:rPr>
              <a:t>的周期映射为</a:t>
            </a:r>
            <a:r>
              <a:rPr lang="zh-CN" altLang="en-US" sz="1200" dirty="0"/>
              <a:t>：周期</a:t>
            </a:r>
            <a:r>
              <a:rPr lang="en-US" altLang="zh-CN" sz="1200" dirty="0"/>
              <a:t>0</a:t>
            </a:r>
            <a:r>
              <a:rPr lang="en-US" altLang="zh-CN" sz="1200" dirty="0">
                <a:sym typeface="Wingdings" panose="05000000000000000000" pitchFamily="2" charset="2"/>
              </a:rPr>
              <a:t></a:t>
            </a:r>
            <a:r>
              <a:rPr lang="zh-CN" altLang="en-US" sz="1200" dirty="0">
                <a:sym typeface="Wingdings" panose="05000000000000000000" pitchFamily="2" charset="2"/>
              </a:rPr>
              <a:t>周期</a:t>
            </a:r>
            <a:r>
              <a:rPr lang="en-US" altLang="zh-CN" sz="1200" dirty="0">
                <a:sym typeface="Wingdings" panose="05000000000000000000" pitchFamily="2" charset="2"/>
              </a:rPr>
              <a:t>2</a:t>
            </a:r>
            <a:r>
              <a:rPr lang="zh-CN" altLang="en-US" sz="1200" dirty="0">
                <a:sym typeface="Wingdings" panose="05000000000000000000" pitchFamily="2" charset="2"/>
              </a:rPr>
              <a:t>，周期</a:t>
            </a:r>
            <a:r>
              <a:rPr lang="en-US" altLang="zh-CN" sz="1200" dirty="0">
                <a:sym typeface="Wingdings" panose="05000000000000000000" pitchFamily="2" charset="2"/>
              </a:rPr>
              <a:t>1</a:t>
            </a:r>
            <a:r>
              <a:rPr lang="zh-CN" altLang="en-US" sz="1200" dirty="0">
                <a:sym typeface="Wingdings" panose="05000000000000000000" pitchFamily="2" charset="2"/>
              </a:rPr>
              <a:t>周期</a:t>
            </a:r>
            <a:r>
              <a:rPr lang="en-US" altLang="zh-CN" sz="1200" dirty="0">
                <a:sym typeface="Wingdings" panose="05000000000000000000" pitchFamily="2" charset="2"/>
              </a:rPr>
              <a:t>3</a:t>
            </a:r>
            <a:r>
              <a:rPr lang="zh-CN" altLang="en-US" sz="1200" dirty="0">
                <a:sym typeface="Wingdings" panose="05000000000000000000" pitchFamily="2" charset="2"/>
              </a:rPr>
              <a:t>，周期差</a:t>
            </a:r>
            <a:r>
              <a:rPr lang="el-GR" altLang="zh-CN" sz="1200" dirty="0"/>
              <a:t>Δ</a:t>
            </a:r>
            <a:r>
              <a:rPr lang="en-US" altLang="zh-CN" sz="1200" dirty="0"/>
              <a:t>=2</a:t>
            </a:r>
            <a:r>
              <a:rPr lang="zh-CN" altLang="en-US" sz="1200" dirty="0"/>
              <a:t>。</a:t>
            </a:r>
            <a:r>
              <a:rPr lang="en-US" altLang="zh-CN" sz="1200" dirty="0"/>
              <a:t>Y</a:t>
            </a:r>
            <a:r>
              <a:rPr lang="zh-CN" altLang="en-US" sz="1200" dirty="0"/>
              <a:t>到</a:t>
            </a:r>
            <a:r>
              <a:rPr lang="en-US" altLang="zh-CN" sz="1200" dirty="0"/>
              <a:t>Z</a:t>
            </a:r>
            <a:r>
              <a:rPr lang="zh-CN" altLang="en-US" sz="1200" dirty="0"/>
              <a:t>的</a:t>
            </a:r>
            <a:r>
              <a:rPr lang="el-GR" altLang="zh-CN" sz="1200" dirty="0"/>
              <a:t>Δ</a:t>
            </a:r>
            <a:r>
              <a:rPr lang="en-US" altLang="zh-CN" sz="1200" dirty="0"/>
              <a:t>=-1</a:t>
            </a:r>
            <a:r>
              <a:rPr lang="zh-CN" altLang="en-US" sz="1200" dirty="0"/>
              <a:t>。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71286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/>
              <a:t>DIP</a:t>
            </a:r>
            <a:r>
              <a:rPr lang="zh-CN" altLang="en-US" dirty="0"/>
              <a:t>关键技术特征：时延确定、无拥塞丢包、开销小、可复用</a:t>
            </a:r>
          </a:p>
        </p:txBody>
      </p:sp>
      <p:sp>
        <p:nvSpPr>
          <p:cNvPr id="4107" name="AutoShape 11" descr="“Industrial Internet Consortium logo”的图片搜索结果"/>
          <p:cNvSpPr>
            <a:spLocks noChangeAspect="1" noChangeArrowheads="1"/>
          </p:cNvSpPr>
          <p:nvPr/>
        </p:nvSpPr>
        <p:spPr bwMode="auto">
          <a:xfrm>
            <a:off x="155535" y="-143532"/>
            <a:ext cx="304721" cy="304722"/>
          </a:xfrm>
          <a:prstGeom prst="rect">
            <a:avLst/>
          </a:prstGeom>
          <a:noFill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110" name="AutoShape 14" descr="“Industrial Internet Consortium logo”的图片搜索结果"/>
          <p:cNvSpPr>
            <a:spLocks noChangeAspect="1" noChangeArrowheads="1"/>
          </p:cNvSpPr>
          <p:nvPr/>
        </p:nvSpPr>
        <p:spPr bwMode="auto">
          <a:xfrm>
            <a:off x="155535" y="-143532"/>
            <a:ext cx="304721" cy="304722"/>
          </a:xfrm>
          <a:prstGeom prst="rect">
            <a:avLst/>
          </a:prstGeom>
          <a:noFill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" name="文本框 2"/>
          <p:cNvSpPr txBox="1"/>
          <p:nvPr/>
        </p:nvSpPr>
        <p:spPr>
          <a:xfrm>
            <a:off x="347292" y="3803966"/>
            <a:ext cx="6056747" cy="523084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时延确定：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包携带周期编号向下游转发，下游节点只需保证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包周期编号之间的间隔不变，即可以限定了严格的端到端时延，不超过两倍的周期长度。</a:t>
            </a:r>
          </a:p>
        </p:txBody>
      </p:sp>
      <p:sp>
        <p:nvSpPr>
          <p:cNvPr id="93" name="AutoShape 5"/>
          <p:cNvSpPr>
            <a:spLocks noChangeArrowheads="1"/>
          </p:cNvSpPr>
          <p:nvPr/>
        </p:nvSpPr>
        <p:spPr bwMode="auto">
          <a:xfrm rot="5400000">
            <a:off x="8227630" y="3875838"/>
            <a:ext cx="1353261" cy="2686508"/>
          </a:xfrm>
          <a:prstGeom prst="can">
            <a:avLst>
              <a:gd name="adj" fmla="val 12024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/>
        </p:spPr>
        <p:txBody>
          <a:bodyPr rot="10800000" vert="eaVert" wrap="none" lIns="85832" tIns="42915" rIns="85832" bIns="42915" anchor="ctr"/>
          <a:lstStyle/>
          <a:p>
            <a:pPr algn="ctr" defTabSz="1081657">
              <a:defRPr/>
            </a:pPr>
            <a:endParaRPr lang="zh-CN" altLang="en-US" sz="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4" name="AutoShape 27"/>
          <p:cNvSpPr>
            <a:spLocks noChangeArrowheads="1"/>
          </p:cNvSpPr>
          <p:nvPr/>
        </p:nvSpPr>
        <p:spPr bwMode="auto">
          <a:xfrm rot="16200000">
            <a:off x="8156328" y="4437237"/>
            <a:ext cx="894003" cy="1938145"/>
          </a:xfrm>
          <a:prstGeom prst="can">
            <a:avLst>
              <a:gd name="adj" fmla="val 14322"/>
            </a:avLst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/>
            <a:tailEnd/>
          </a:ln>
        </p:spPr>
        <p:txBody>
          <a:bodyPr vert="eaVert" wrap="none" lIns="96940" tIns="48470" rIns="96940" bIns="48470" anchor="ctr"/>
          <a:lstStyle/>
          <a:p>
            <a:pPr marL="511910" indent="-511910" algn="ctr" defTabSz="1373760">
              <a:lnSpc>
                <a:spcPct val="120000"/>
              </a:lnSpc>
              <a:buClr>
                <a:srgbClr val="000000"/>
              </a:buClr>
              <a:buSzPct val="60000"/>
            </a:pPr>
            <a:endParaRPr lang="zh-CN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5" name="Freeform 30"/>
          <p:cNvSpPr>
            <a:spLocks/>
          </p:cNvSpPr>
          <p:nvPr/>
        </p:nvSpPr>
        <p:spPr bwMode="auto">
          <a:xfrm>
            <a:off x="7666524" y="5353197"/>
            <a:ext cx="1880174" cy="457439"/>
          </a:xfrm>
          <a:custGeom>
            <a:avLst/>
            <a:gdLst>
              <a:gd name="T0" fmla="*/ 0 w 2487"/>
              <a:gd name="T1" fmla="*/ 220 h 256"/>
              <a:gd name="T2" fmla="*/ 82 w 2487"/>
              <a:gd name="T3" fmla="*/ 73 h 256"/>
              <a:gd name="T4" fmla="*/ 119 w 2487"/>
              <a:gd name="T5" fmla="*/ 9 h 256"/>
              <a:gd name="T6" fmla="*/ 265 w 2487"/>
              <a:gd name="T7" fmla="*/ 210 h 256"/>
              <a:gd name="T8" fmla="*/ 521 w 2487"/>
              <a:gd name="T9" fmla="*/ 9 h 256"/>
              <a:gd name="T10" fmla="*/ 768 w 2487"/>
              <a:gd name="T11" fmla="*/ 0 h 256"/>
              <a:gd name="T12" fmla="*/ 878 w 2487"/>
              <a:gd name="T13" fmla="*/ 64 h 256"/>
              <a:gd name="T14" fmla="*/ 1033 w 2487"/>
              <a:gd name="T15" fmla="*/ 238 h 256"/>
              <a:gd name="T16" fmla="*/ 1280 w 2487"/>
              <a:gd name="T17" fmla="*/ 9 h 256"/>
              <a:gd name="T18" fmla="*/ 1572 w 2487"/>
              <a:gd name="T19" fmla="*/ 210 h 256"/>
              <a:gd name="T20" fmla="*/ 1737 w 2487"/>
              <a:gd name="T21" fmla="*/ 73 h 256"/>
              <a:gd name="T22" fmla="*/ 1892 w 2487"/>
              <a:gd name="T23" fmla="*/ 201 h 256"/>
              <a:gd name="T24" fmla="*/ 2212 w 2487"/>
              <a:gd name="T25" fmla="*/ 18 h 256"/>
              <a:gd name="T26" fmla="*/ 2487 w 2487"/>
              <a:gd name="T27" fmla="*/ 256 h 256"/>
              <a:gd name="T28" fmla="*/ 55 w 2487"/>
              <a:gd name="T29" fmla="*/ 256 h 256"/>
              <a:gd name="T30" fmla="*/ 0 w 2487"/>
              <a:gd name="T31" fmla="*/ 220 h 2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87"/>
              <a:gd name="T49" fmla="*/ 0 h 256"/>
              <a:gd name="T50" fmla="*/ 2487 w 2487"/>
              <a:gd name="T51" fmla="*/ 256 h 256"/>
              <a:gd name="connsiteX0" fmla="*/ 0 w 10000"/>
              <a:gd name="connsiteY0" fmla="*/ 8594 h 10000"/>
              <a:gd name="connsiteX1" fmla="*/ 330 w 10000"/>
              <a:gd name="connsiteY1" fmla="*/ 2852 h 10000"/>
              <a:gd name="connsiteX2" fmla="*/ 478 w 10000"/>
              <a:gd name="connsiteY2" fmla="*/ 352 h 10000"/>
              <a:gd name="connsiteX3" fmla="*/ 1066 w 10000"/>
              <a:gd name="connsiteY3" fmla="*/ 8203 h 10000"/>
              <a:gd name="connsiteX4" fmla="*/ 2095 w 10000"/>
              <a:gd name="connsiteY4" fmla="*/ 352 h 10000"/>
              <a:gd name="connsiteX5" fmla="*/ 3088 w 10000"/>
              <a:gd name="connsiteY5" fmla="*/ 0 h 10000"/>
              <a:gd name="connsiteX6" fmla="*/ 3530 w 10000"/>
              <a:gd name="connsiteY6" fmla="*/ 2500 h 10000"/>
              <a:gd name="connsiteX7" fmla="*/ 4154 w 10000"/>
              <a:gd name="connsiteY7" fmla="*/ 9297 h 10000"/>
              <a:gd name="connsiteX8" fmla="*/ 5147 w 10000"/>
              <a:gd name="connsiteY8" fmla="*/ 352 h 10000"/>
              <a:gd name="connsiteX9" fmla="*/ 6321 w 10000"/>
              <a:gd name="connsiteY9" fmla="*/ 8203 h 10000"/>
              <a:gd name="connsiteX10" fmla="*/ 6984 w 10000"/>
              <a:gd name="connsiteY10" fmla="*/ 2852 h 10000"/>
              <a:gd name="connsiteX11" fmla="*/ 8129 w 10000"/>
              <a:gd name="connsiteY11" fmla="*/ 4338 h 10000"/>
              <a:gd name="connsiteX12" fmla="*/ 8894 w 10000"/>
              <a:gd name="connsiteY12" fmla="*/ 703 h 10000"/>
              <a:gd name="connsiteX13" fmla="*/ 10000 w 10000"/>
              <a:gd name="connsiteY13" fmla="*/ 10000 h 10000"/>
              <a:gd name="connsiteX14" fmla="*/ 221 w 10000"/>
              <a:gd name="connsiteY14" fmla="*/ 10000 h 10000"/>
              <a:gd name="connsiteX15" fmla="*/ 0 w 10000"/>
              <a:gd name="connsiteY15" fmla="*/ 8594 h 10000"/>
              <a:gd name="connsiteX0" fmla="*/ 0 w 10000"/>
              <a:gd name="connsiteY0" fmla="*/ 8594 h 10000"/>
              <a:gd name="connsiteX1" fmla="*/ 330 w 10000"/>
              <a:gd name="connsiteY1" fmla="*/ 2852 h 10000"/>
              <a:gd name="connsiteX2" fmla="*/ 478 w 10000"/>
              <a:gd name="connsiteY2" fmla="*/ 352 h 10000"/>
              <a:gd name="connsiteX3" fmla="*/ 1066 w 10000"/>
              <a:gd name="connsiteY3" fmla="*/ 8203 h 10000"/>
              <a:gd name="connsiteX4" fmla="*/ 2095 w 10000"/>
              <a:gd name="connsiteY4" fmla="*/ 352 h 10000"/>
              <a:gd name="connsiteX5" fmla="*/ 3088 w 10000"/>
              <a:gd name="connsiteY5" fmla="*/ 0 h 10000"/>
              <a:gd name="connsiteX6" fmla="*/ 3530 w 10000"/>
              <a:gd name="connsiteY6" fmla="*/ 2500 h 10000"/>
              <a:gd name="connsiteX7" fmla="*/ 4154 w 10000"/>
              <a:gd name="connsiteY7" fmla="*/ 9297 h 10000"/>
              <a:gd name="connsiteX8" fmla="*/ 5147 w 10000"/>
              <a:gd name="connsiteY8" fmla="*/ 352 h 10000"/>
              <a:gd name="connsiteX9" fmla="*/ 6321 w 10000"/>
              <a:gd name="connsiteY9" fmla="*/ 8203 h 10000"/>
              <a:gd name="connsiteX10" fmla="*/ 7000 w 10000"/>
              <a:gd name="connsiteY10" fmla="*/ 2241 h 10000"/>
              <a:gd name="connsiteX11" fmla="*/ 8129 w 10000"/>
              <a:gd name="connsiteY11" fmla="*/ 4338 h 10000"/>
              <a:gd name="connsiteX12" fmla="*/ 8894 w 10000"/>
              <a:gd name="connsiteY12" fmla="*/ 703 h 10000"/>
              <a:gd name="connsiteX13" fmla="*/ 10000 w 10000"/>
              <a:gd name="connsiteY13" fmla="*/ 10000 h 10000"/>
              <a:gd name="connsiteX14" fmla="*/ 221 w 10000"/>
              <a:gd name="connsiteY14" fmla="*/ 10000 h 10000"/>
              <a:gd name="connsiteX15" fmla="*/ 0 w 10000"/>
              <a:gd name="connsiteY15" fmla="*/ 8594 h 10000"/>
              <a:gd name="connsiteX0" fmla="*/ 0 w 10000"/>
              <a:gd name="connsiteY0" fmla="*/ 8594 h 10000"/>
              <a:gd name="connsiteX1" fmla="*/ 330 w 10000"/>
              <a:gd name="connsiteY1" fmla="*/ 2852 h 10000"/>
              <a:gd name="connsiteX2" fmla="*/ 478 w 10000"/>
              <a:gd name="connsiteY2" fmla="*/ 352 h 10000"/>
              <a:gd name="connsiteX3" fmla="*/ 1066 w 10000"/>
              <a:gd name="connsiteY3" fmla="*/ 8203 h 10000"/>
              <a:gd name="connsiteX4" fmla="*/ 2095 w 10000"/>
              <a:gd name="connsiteY4" fmla="*/ 352 h 10000"/>
              <a:gd name="connsiteX5" fmla="*/ 3088 w 10000"/>
              <a:gd name="connsiteY5" fmla="*/ 0 h 10000"/>
              <a:gd name="connsiteX6" fmla="*/ 3530 w 10000"/>
              <a:gd name="connsiteY6" fmla="*/ 2500 h 10000"/>
              <a:gd name="connsiteX7" fmla="*/ 4154 w 10000"/>
              <a:gd name="connsiteY7" fmla="*/ 9297 h 10000"/>
              <a:gd name="connsiteX8" fmla="*/ 5147 w 10000"/>
              <a:gd name="connsiteY8" fmla="*/ 352 h 10000"/>
              <a:gd name="connsiteX9" fmla="*/ 6321 w 10000"/>
              <a:gd name="connsiteY9" fmla="*/ 8203 h 10000"/>
              <a:gd name="connsiteX10" fmla="*/ 7000 w 10000"/>
              <a:gd name="connsiteY10" fmla="*/ 2241 h 10000"/>
              <a:gd name="connsiteX11" fmla="*/ 8011 w 10000"/>
              <a:gd name="connsiteY11" fmla="*/ 2952 h 10000"/>
              <a:gd name="connsiteX12" fmla="*/ 8894 w 10000"/>
              <a:gd name="connsiteY12" fmla="*/ 703 h 10000"/>
              <a:gd name="connsiteX13" fmla="*/ 10000 w 10000"/>
              <a:gd name="connsiteY13" fmla="*/ 10000 h 10000"/>
              <a:gd name="connsiteX14" fmla="*/ 221 w 10000"/>
              <a:gd name="connsiteY14" fmla="*/ 10000 h 10000"/>
              <a:gd name="connsiteX15" fmla="*/ 0 w 10000"/>
              <a:gd name="connsiteY15" fmla="*/ 859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0" h="10000">
                <a:moveTo>
                  <a:pt x="0" y="8594"/>
                </a:moveTo>
                <a:cubicBezTo>
                  <a:pt x="121" y="6797"/>
                  <a:pt x="181" y="4375"/>
                  <a:pt x="330" y="2852"/>
                </a:cubicBezTo>
                <a:cubicBezTo>
                  <a:pt x="366" y="1758"/>
                  <a:pt x="430" y="1367"/>
                  <a:pt x="478" y="352"/>
                </a:cubicBezTo>
                <a:lnTo>
                  <a:pt x="1066" y="8203"/>
                </a:lnTo>
                <a:lnTo>
                  <a:pt x="2095" y="352"/>
                </a:lnTo>
                <a:lnTo>
                  <a:pt x="3088" y="0"/>
                </a:lnTo>
                <a:cubicBezTo>
                  <a:pt x="3235" y="833"/>
                  <a:pt x="3383" y="1667"/>
                  <a:pt x="3530" y="2500"/>
                </a:cubicBezTo>
                <a:lnTo>
                  <a:pt x="4154" y="9297"/>
                </a:lnTo>
                <a:lnTo>
                  <a:pt x="5147" y="352"/>
                </a:lnTo>
                <a:lnTo>
                  <a:pt x="6321" y="8203"/>
                </a:lnTo>
                <a:cubicBezTo>
                  <a:pt x="6547" y="6216"/>
                  <a:pt x="6774" y="4228"/>
                  <a:pt x="7000" y="2241"/>
                </a:cubicBezTo>
                <a:lnTo>
                  <a:pt x="8011" y="2952"/>
                </a:lnTo>
                <a:lnTo>
                  <a:pt x="8894" y="703"/>
                </a:lnTo>
                <a:lnTo>
                  <a:pt x="10000" y="10000"/>
                </a:lnTo>
                <a:lnTo>
                  <a:pt x="221" y="10000"/>
                </a:lnTo>
                <a:cubicBezTo>
                  <a:pt x="147" y="9531"/>
                  <a:pt x="74" y="9063"/>
                  <a:pt x="0" y="8594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6" name="Freeform 31"/>
          <p:cNvSpPr>
            <a:spLocks/>
          </p:cNvSpPr>
          <p:nvPr/>
        </p:nvSpPr>
        <p:spPr bwMode="auto">
          <a:xfrm>
            <a:off x="7657842" y="5120017"/>
            <a:ext cx="1888856" cy="738315"/>
          </a:xfrm>
          <a:custGeom>
            <a:avLst/>
            <a:gdLst>
              <a:gd name="T0" fmla="*/ 6 w 2490"/>
              <a:gd name="T1" fmla="*/ 372 h 408"/>
              <a:gd name="T2" fmla="*/ 120 w 2490"/>
              <a:gd name="T3" fmla="*/ 174 h 408"/>
              <a:gd name="T4" fmla="*/ 270 w 2490"/>
              <a:gd name="T5" fmla="*/ 360 h 408"/>
              <a:gd name="T6" fmla="*/ 528 w 2490"/>
              <a:gd name="T7" fmla="*/ 168 h 408"/>
              <a:gd name="T8" fmla="*/ 762 w 2490"/>
              <a:gd name="T9" fmla="*/ 156 h 408"/>
              <a:gd name="T10" fmla="*/ 900 w 2490"/>
              <a:gd name="T11" fmla="*/ 222 h 408"/>
              <a:gd name="T12" fmla="*/ 1038 w 2490"/>
              <a:gd name="T13" fmla="*/ 354 h 408"/>
              <a:gd name="T14" fmla="*/ 1284 w 2490"/>
              <a:gd name="T15" fmla="*/ 168 h 408"/>
              <a:gd name="T16" fmla="*/ 1584 w 2490"/>
              <a:gd name="T17" fmla="*/ 336 h 408"/>
              <a:gd name="T18" fmla="*/ 1734 w 2490"/>
              <a:gd name="T19" fmla="*/ 174 h 408"/>
              <a:gd name="T20" fmla="*/ 2022 w 2490"/>
              <a:gd name="T21" fmla="*/ 210 h 408"/>
              <a:gd name="T22" fmla="*/ 2220 w 2490"/>
              <a:gd name="T23" fmla="*/ 138 h 408"/>
              <a:gd name="T24" fmla="*/ 2490 w 2490"/>
              <a:gd name="T25" fmla="*/ 408 h 408"/>
              <a:gd name="T26" fmla="*/ 2388 w 2490"/>
              <a:gd name="T27" fmla="*/ 0 h 408"/>
              <a:gd name="T28" fmla="*/ 2154 w 2490"/>
              <a:gd name="T29" fmla="*/ 24 h 408"/>
              <a:gd name="T30" fmla="*/ 1800 w 2490"/>
              <a:gd name="T31" fmla="*/ 0 h 408"/>
              <a:gd name="T32" fmla="*/ 1578 w 2490"/>
              <a:gd name="T33" fmla="*/ 138 h 408"/>
              <a:gd name="T34" fmla="*/ 1152 w 2490"/>
              <a:gd name="T35" fmla="*/ 60 h 408"/>
              <a:gd name="T36" fmla="*/ 900 w 2490"/>
              <a:gd name="T37" fmla="*/ 96 h 408"/>
              <a:gd name="T38" fmla="*/ 462 w 2490"/>
              <a:gd name="T39" fmla="*/ 42 h 408"/>
              <a:gd name="T40" fmla="*/ 222 w 2490"/>
              <a:gd name="T41" fmla="*/ 90 h 408"/>
              <a:gd name="T42" fmla="*/ 6 w 2490"/>
              <a:gd name="T43" fmla="*/ 78 h 408"/>
              <a:gd name="T44" fmla="*/ 0 w 2490"/>
              <a:gd name="T45" fmla="*/ 228 h 408"/>
              <a:gd name="T46" fmla="*/ 6 w 2490"/>
              <a:gd name="T47" fmla="*/ 372 h 40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490"/>
              <a:gd name="T73" fmla="*/ 0 h 408"/>
              <a:gd name="T74" fmla="*/ 2490 w 2490"/>
              <a:gd name="T75" fmla="*/ 408 h 40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490" h="408">
                <a:moveTo>
                  <a:pt x="6" y="372"/>
                </a:moveTo>
                <a:lnTo>
                  <a:pt x="120" y="174"/>
                </a:lnTo>
                <a:lnTo>
                  <a:pt x="270" y="360"/>
                </a:lnTo>
                <a:lnTo>
                  <a:pt x="528" y="168"/>
                </a:lnTo>
                <a:lnTo>
                  <a:pt x="762" y="156"/>
                </a:lnTo>
                <a:lnTo>
                  <a:pt x="900" y="222"/>
                </a:lnTo>
                <a:lnTo>
                  <a:pt x="1038" y="354"/>
                </a:lnTo>
                <a:lnTo>
                  <a:pt x="1284" y="168"/>
                </a:lnTo>
                <a:lnTo>
                  <a:pt x="1584" y="336"/>
                </a:lnTo>
                <a:lnTo>
                  <a:pt x="1734" y="174"/>
                </a:lnTo>
                <a:lnTo>
                  <a:pt x="2022" y="210"/>
                </a:lnTo>
                <a:lnTo>
                  <a:pt x="2220" y="138"/>
                </a:lnTo>
                <a:lnTo>
                  <a:pt x="2490" y="408"/>
                </a:lnTo>
                <a:lnTo>
                  <a:pt x="2388" y="0"/>
                </a:lnTo>
                <a:lnTo>
                  <a:pt x="2154" y="24"/>
                </a:lnTo>
                <a:lnTo>
                  <a:pt x="1800" y="0"/>
                </a:lnTo>
                <a:lnTo>
                  <a:pt x="1578" y="138"/>
                </a:lnTo>
                <a:lnTo>
                  <a:pt x="1152" y="60"/>
                </a:lnTo>
                <a:lnTo>
                  <a:pt x="900" y="96"/>
                </a:lnTo>
                <a:lnTo>
                  <a:pt x="462" y="42"/>
                </a:lnTo>
                <a:lnTo>
                  <a:pt x="222" y="90"/>
                </a:lnTo>
                <a:lnTo>
                  <a:pt x="6" y="78"/>
                </a:lnTo>
                <a:lnTo>
                  <a:pt x="0" y="228"/>
                </a:lnTo>
                <a:lnTo>
                  <a:pt x="6" y="372"/>
                </a:lnTo>
                <a:close/>
              </a:path>
            </a:pathLst>
          </a:custGeom>
          <a:solidFill>
            <a:srgbClr val="9A57CD"/>
          </a:solidFill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99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7" name="Freeform 32"/>
          <p:cNvSpPr>
            <a:spLocks/>
          </p:cNvSpPr>
          <p:nvPr/>
        </p:nvSpPr>
        <p:spPr bwMode="auto">
          <a:xfrm>
            <a:off x="7657804" y="4979132"/>
            <a:ext cx="1888894" cy="771256"/>
          </a:xfrm>
          <a:custGeom>
            <a:avLst/>
            <a:gdLst>
              <a:gd name="T0" fmla="*/ 0 w 2514"/>
              <a:gd name="T1" fmla="*/ 204 h 522"/>
              <a:gd name="T2" fmla="*/ 6 w 2514"/>
              <a:gd name="T3" fmla="*/ 84 h 522"/>
              <a:gd name="T4" fmla="*/ 0 w 2514"/>
              <a:gd name="T5" fmla="*/ 66 h 522"/>
              <a:gd name="T6" fmla="*/ 174 w 2514"/>
              <a:gd name="T7" fmla="*/ 18 h 522"/>
              <a:gd name="T8" fmla="*/ 552 w 2514"/>
              <a:gd name="T9" fmla="*/ 30 h 522"/>
              <a:gd name="T10" fmla="*/ 1098 w 2514"/>
              <a:gd name="T11" fmla="*/ 0 h 522"/>
              <a:gd name="T12" fmla="*/ 1668 w 2514"/>
              <a:gd name="T13" fmla="*/ 24 h 522"/>
              <a:gd name="T14" fmla="*/ 2154 w 2514"/>
              <a:gd name="T15" fmla="*/ 6 h 522"/>
              <a:gd name="T16" fmla="*/ 2514 w 2514"/>
              <a:gd name="T17" fmla="*/ 0 h 522"/>
              <a:gd name="T18" fmla="*/ 2472 w 2514"/>
              <a:gd name="T19" fmla="*/ 150 h 522"/>
              <a:gd name="T20" fmla="*/ 2478 w 2514"/>
              <a:gd name="T21" fmla="*/ 522 h 522"/>
              <a:gd name="T22" fmla="*/ 2388 w 2514"/>
              <a:gd name="T23" fmla="*/ 138 h 522"/>
              <a:gd name="T24" fmla="*/ 2160 w 2514"/>
              <a:gd name="T25" fmla="*/ 144 h 522"/>
              <a:gd name="T26" fmla="*/ 1794 w 2514"/>
              <a:gd name="T27" fmla="*/ 126 h 522"/>
              <a:gd name="T28" fmla="*/ 1560 w 2514"/>
              <a:gd name="T29" fmla="*/ 270 h 522"/>
              <a:gd name="T30" fmla="*/ 1140 w 2514"/>
              <a:gd name="T31" fmla="*/ 192 h 522"/>
              <a:gd name="T32" fmla="*/ 912 w 2514"/>
              <a:gd name="T33" fmla="*/ 228 h 522"/>
              <a:gd name="T34" fmla="*/ 456 w 2514"/>
              <a:gd name="T35" fmla="*/ 180 h 522"/>
              <a:gd name="T36" fmla="*/ 210 w 2514"/>
              <a:gd name="T37" fmla="*/ 216 h 522"/>
              <a:gd name="T38" fmla="*/ 0 w 2514"/>
              <a:gd name="T39" fmla="*/ 204 h 52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514"/>
              <a:gd name="T61" fmla="*/ 0 h 522"/>
              <a:gd name="T62" fmla="*/ 2514 w 2514"/>
              <a:gd name="T63" fmla="*/ 522 h 52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514" h="522">
                <a:moveTo>
                  <a:pt x="0" y="204"/>
                </a:moveTo>
                <a:cubicBezTo>
                  <a:pt x="2" y="164"/>
                  <a:pt x="6" y="124"/>
                  <a:pt x="6" y="84"/>
                </a:cubicBezTo>
                <a:cubicBezTo>
                  <a:pt x="6" y="78"/>
                  <a:pt x="0" y="66"/>
                  <a:pt x="0" y="66"/>
                </a:cubicBezTo>
                <a:lnTo>
                  <a:pt x="174" y="18"/>
                </a:lnTo>
                <a:lnTo>
                  <a:pt x="552" y="30"/>
                </a:lnTo>
                <a:lnTo>
                  <a:pt x="1098" y="0"/>
                </a:lnTo>
                <a:lnTo>
                  <a:pt x="1668" y="24"/>
                </a:lnTo>
                <a:lnTo>
                  <a:pt x="2154" y="6"/>
                </a:lnTo>
                <a:lnTo>
                  <a:pt x="2514" y="0"/>
                </a:lnTo>
                <a:lnTo>
                  <a:pt x="2472" y="150"/>
                </a:lnTo>
                <a:lnTo>
                  <a:pt x="2478" y="522"/>
                </a:lnTo>
                <a:lnTo>
                  <a:pt x="2388" y="138"/>
                </a:lnTo>
                <a:lnTo>
                  <a:pt x="2160" y="144"/>
                </a:lnTo>
                <a:lnTo>
                  <a:pt x="1794" y="126"/>
                </a:lnTo>
                <a:lnTo>
                  <a:pt x="1560" y="270"/>
                </a:lnTo>
                <a:lnTo>
                  <a:pt x="1140" y="192"/>
                </a:lnTo>
                <a:lnTo>
                  <a:pt x="912" y="228"/>
                </a:lnTo>
                <a:lnTo>
                  <a:pt x="456" y="180"/>
                </a:lnTo>
                <a:lnTo>
                  <a:pt x="210" y="216"/>
                </a:lnTo>
                <a:lnTo>
                  <a:pt x="0" y="20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B2B2B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99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8" name="AutoShape 19"/>
          <p:cNvSpPr>
            <a:spLocks noChangeArrowheads="1"/>
          </p:cNvSpPr>
          <p:nvPr/>
        </p:nvSpPr>
        <p:spPr bwMode="auto">
          <a:xfrm rot="16200000">
            <a:off x="8378417" y="3807654"/>
            <a:ext cx="425225" cy="1911338"/>
          </a:xfrm>
          <a:prstGeom prst="can">
            <a:avLst>
              <a:gd name="adj" fmla="val 27067"/>
            </a:avLst>
          </a:prstGeom>
          <a:solidFill>
            <a:srgbClr val="5BB9FF"/>
          </a:solidFill>
          <a:ln w="9525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/>
            <a:tailEnd/>
          </a:ln>
        </p:spPr>
        <p:txBody>
          <a:bodyPr vert="eaVert" wrap="none" lIns="96940" tIns="48470" rIns="96940" bIns="48470" anchor="ctr"/>
          <a:lstStyle/>
          <a:p>
            <a:pPr marL="511910" indent="-511910" algn="ctr" defTabSz="1373760">
              <a:lnSpc>
                <a:spcPct val="120000"/>
              </a:lnSpc>
              <a:buClr>
                <a:srgbClr val="000000"/>
              </a:buClr>
              <a:buSzPct val="60000"/>
            </a:pPr>
            <a:endParaRPr lang="zh-CN" altLang="zh-CN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itchFamily="34" charset="-128"/>
            </a:endParaRPr>
          </a:p>
        </p:txBody>
      </p: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7861995" y="4631791"/>
            <a:ext cx="1493659" cy="24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DIP Service</a:t>
            </a:r>
          </a:p>
        </p:txBody>
      </p:sp>
      <p:sp>
        <p:nvSpPr>
          <p:cNvPr id="100" name="Text Box 24"/>
          <p:cNvSpPr txBox="1">
            <a:spLocks noChangeArrowheads="1"/>
          </p:cNvSpPr>
          <p:nvPr/>
        </p:nvSpPr>
        <p:spPr bwMode="auto">
          <a:xfrm>
            <a:off x="8158314" y="5000376"/>
            <a:ext cx="685376" cy="24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Voice</a:t>
            </a:r>
          </a:p>
        </p:txBody>
      </p:sp>
      <p:sp>
        <p:nvSpPr>
          <p:cNvPr id="101" name="Text Box 25"/>
          <p:cNvSpPr txBox="1">
            <a:spLocks noChangeArrowheads="1"/>
          </p:cNvSpPr>
          <p:nvPr/>
        </p:nvSpPr>
        <p:spPr bwMode="auto">
          <a:xfrm>
            <a:off x="8135912" y="5260346"/>
            <a:ext cx="729608" cy="24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Video</a:t>
            </a:r>
          </a:p>
        </p:txBody>
      </p:sp>
      <p:sp>
        <p:nvSpPr>
          <p:cNvPr id="102" name="Text Box 26"/>
          <p:cNvSpPr txBox="1">
            <a:spLocks noChangeArrowheads="1"/>
          </p:cNvSpPr>
          <p:nvPr/>
        </p:nvSpPr>
        <p:spPr bwMode="auto">
          <a:xfrm>
            <a:off x="8253564" y="5587272"/>
            <a:ext cx="574079" cy="24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Data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9599910" y="4587681"/>
            <a:ext cx="452735" cy="344597"/>
            <a:chOff x="3491806" y="1175859"/>
            <a:chExt cx="452853" cy="344687"/>
          </a:xfrm>
        </p:grpSpPr>
        <p:sp>
          <p:nvSpPr>
            <p:cNvPr id="106" name="TextBox 100"/>
            <p:cNvSpPr txBox="1"/>
            <p:nvPr/>
          </p:nvSpPr>
          <p:spPr>
            <a:xfrm>
              <a:off x="3491806" y="1175859"/>
              <a:ext cx="452853" cy="721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dirty="0"/>
            </a:p>
          </p:txBody>
        </p:sp>
        <p:sp>
          <p:nvSpPr>
            <p:cNvPr id="107" name="TextBox 100"/>
            <p:cNvSpPr txBox="1"/>
            <p:nvPr/>
          </p:nvSpPr>
          <p:spPr>
            <a:xfrm>
              <a:off x="3491806" y="1267039"/>
              <a:ext cx="452853" cy="721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dirty="0"/>
            </a:p>
          </p:txBody>
        </p:sp>
        <p:sp>
          <p:nvSpPr>
            <p:cNvPr id="108" name="TextBox 100"/>
            <p:cNvSpPr txBox="1"/>
            <p:nvPr/>
          </p:nvSpPr>
          <p:spPr>
            <a:xfrm>
              <a:off x="3491806" y="1357363"/>
              <a:ext cx="452853" cy="721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dirty="0"/>
            </a:p>
          </p:txBody>
        </p:sp>
        <p:sp>
          <p:nvSpPr>
            <p:cNvPr id="109" name="TextBox 100"/>
            <p:cNvSpPr txBox="1"/>
            <p:nvPr/>
          </p:nvSpPr>
          <p:spPr>
            <a:xfrm>
              <a:off x="3491806" y="1448406"/>
              <a:ext cx="452853" cy="721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endParaRPr lang="en-US" altLang="zh-CN" dirty="0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9599152" y="5024042"/>
            <a:ext cx="452891" cy="794251"/>
            <a:chOff x="3840992" y="1574466"/>
            <a:chExt cx="453009" cy="947821"/>
          </a:xfrm>
        </p:grpSpPr>
        <p:sp>
          <p:nvSpPr>
            <p:cNvPr id="111" name="TextBox 100"/>
            <p:cNvSpPr txBox="1"/>
            <p:nvPr/>
          </p:nvSpPr>
          <p:spPr>
            <a:xfrm>
              <a:off x="3841148" y="1574466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TextBox 100"/>
            <p:cNvSpPr txBox="1"/>
            <p:nvPr/>
          </p:nvSpPr>
          <p:spPr>
            <a:xfrm>
              <a:off x="3841148" y="1692670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TextBox 100"/>
            <p:cNvSpPr txBox="1"/>
            <p:nvPr/>
          </p:nvSpPr>
          <p:spPr>
            <a:xfrm>
              <a:off x="3841148" y="1818764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TextBox 100"/>
            <p:cNvSpPr txBox="1"/>
            <p:nvPr/>
          </p:nvSpPr>
          <p:spPr>
            <a:xfrm>
              <a:off x="3841148" y="1936782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TextBox 100"/>
            <p:cNvSpPr txBox="1"/>
            <p:nvPr/>
          </p:nvSpPr>
          <p:spPr>
            <a:xfrm>
              <a:off x="3840992" y="2061865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TextBox 100"/>
            <p:cNvSpPr txBox="1"/>
            <p:nvPr/>
          </p:nvSpPr>
          <p:spPr>
            <a:xfrm>
              <a:off x="3840992" y="2180069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100"/>
            <p:cNvSpPr txBox="1"/>
            <p:nvPr/>
          </p:nvSpPr>
          <p:spPr>
            <a:xfrm>
              <a:off x="3840992" y="2306163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TextBox 100"/>
            <p:cNvSpPr txBox="1"/>
            <p:nvPr/>
          </p:nvSpPr>
          <p:spPr>
            <a:xfrm>
              <a:off x="3840992" y="2424181"/>
              <a:ext cx="452853" cy="981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endPara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9" name="Text Box 16"/>
          <p:cNvSpPr txBox="1">
            <a:spLocks noChangeArrowheads="1"/>
          </p:cNvSpPr>
          <p:nvPr/>
        </p:nvSpPr>
        <p:spPr bwMode="auto">
          <a:xfrm>
            <a:off x="10510446" y="4654406"/>
            <a:ext cx="792576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kumimoji="1"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rPr>
              <a:t>DIP Queue</a:t>
            </a:r>
          </a:p>
        </p:txBody>
      </p:sp>
      <p:sp>
        <p:nvSpPr>
          <p:cNvPr id="120" name="Text Box 16"/>
          <p:cNvSpPr txBox="1">
            <a:spLocks noChangeArrowheads="1"/>
          </p:cNvSpPr>
          <p:nvPr/>
        </p:nvSpPr>
        <p:spPr bwMode="auto">
          <a:xfrm>
            <a:off x="10450506" y="5315635"/>
            <a:ext cx="1025736" cy="16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kumimoji="1" lang="en-US" altLang="zh-CN" sz="105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DiffServ</a:t>
            </a:r>
            <a:r>
              <a:rPr kumimoji="1" lang="en-US" altLang="zh-CN" sz="10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rPr>
              <a:t> Queue</a:t>
            </a:r>
          </a:p>
        </p:txBody>
      </p:sp>
      <p:sp>
        <p:nvSpPr>
          <p:cNvPr id="209" name="文本框 208"/>
          <p:cNvSpPr txBox="1"/>
          <p:nvPr/>
        </p:nvSpPr>
        <p:spPr>
          <a:xfrm>
            <a:off x="6543715" y="2870010"/>
            <a:ext cx="5411217" cy="1461558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无拥塞丢包：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流量基于资源预留的周期调度，端到端周期资源无冲突，数据报文一旦进入周期队列，可以确保无突发、无冲突，实现零拥塞丢包。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资源开销小：核心节点每端口只需要四个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门控队列，且任意时刻，只有一个队列处于发送状态。基于典型配置下（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10us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周期），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接口的队列资源仅需要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500KB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67" name="TextBox 100"/>
          <p:cNvSpPr txBox="1"/>
          <p:nvPr/>
        </p:nvSpPr>
        <p:spPr>
          <a:xfrm>
            <a:off x="7049307" y="920533"/>
            <a:ext cx="1392786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endParaRPr lang="en-US" altLang="zh-CN" sz="1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TextBox 100"/>
          <p:cNvSpPr txBox="1"/>
          <p:nvPr/>
        </p:nvSpPr>
        <p:spPr>
          <a:xfrm>
            <a:off x="7049307" y="1253590"/>
            <a:ext cx="1392783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endParaRPr lang="en-US" altLang="zh-CN" sz="1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TextBox 100"/>
          <p:cNvSpPr txBox="1"/>
          <p:nvPr/>
        </p:nvSpPr>
        <p:spPr>
          <a:xfrm>
            <a:off x="7049307" y="1575296"/>
            <a:ext cx="1392783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endParaRPr lang="en-US" altLang="zh-CN" sz="1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053669" y="1237894"/>
            <a:ext cx="510223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053669" y="1549975"/>
            <a:ext cx="510223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Q3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TextBox 100"/>
          <p:cNvSpPr txBox="1"/>
          <p:nvPr/>
        </p:nvSpPr>
        <p:spPr>
          <a:xfrm>
            <a:off x="7049700" y="1898126"/>
            <a:ext cx="1392783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endParaRPr lang="en-US" altLang="zh-CN" sz="1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7053669" y="1886744"/>
            <a:ext cx="510223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Q4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053669" y="905824"/>
            <a:ext cx="510223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TextBox 100"/>
          <p:cNvSpPr txBox="1"/>
          <p:nvPr/>
        </p:nvSpPr>
        <p:spPr>
          <a:xfrm>
            <a:off x="8181805" y="968144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76" name="TextBox 100"/>
          <p:cNvSpPr txBox="1"/>
          <p:nvPr/>
        </p:nvSpPr>
        <p:spPr>
          <a:xfrm>
            <a:off x="7984813" y="968144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77" name="TextBox 100"/>
          <p:cNvSpPr txBox="1"/>
          <p:nvPr/>
        </p:nvSpPr>
        <p:spPr>
          <a:xfrm>
            <a:off x="7804498" y="968144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78" name="TextBox 100"/>
          <p:cNvSpPr txBox="1"/>
          <p:nvPr/>
        </p:nvSpPr>
        <p:spPr>
          <a:xfrm>
            <a:off x="7617004" y="968144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79" name="TextBox 100"/>
          <p:cNvSpPr txBox="1"/>
          <p:nvPr/>
        </p:nvSpPr>
        <p:spPr>
          <a:xfrm>
            <a:off x="8168267" y="1283011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0" name="TextBox 100"/>
          <p:cNvSpPr txBox="1"/>
          <p:nvPr/>
        </p:nvSpPr>
        <p:spPr>
          <a:xfrm>
            <a:off x="7971272" y="1283011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1" name="TextBox 100"/>
          <p:cNvSpPr txBox="1"/>
          <p:nvPr/>
        </p:nvSpPr>
        <p:spPr>
          <a:xfrm>
            <a:off x="7790956" y="1283011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2" name="TextBox 100"/>
          <p:cNvSpPr txBox="1"/>
          <p:nvPr/>
        </p:nvSpPr>
        <p:spPr>
          <a:xfrm>
            <a:off x="7603464" y="1283011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3" name="TextBox 100"/>
          <p:cNvSpPr txBox="1"/>
          <p:nvPr/>
        </p:nvSpPr>
        <p:spPr>
          <a:xfrm>
            <a:off x="8168267" y="1614177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4" name="TextBox 100"/>
          <p:cNvSpPr txBox="1"/>
          <p:nvPr/>
        </p:nvSpPr>
        <p:spPr>
          <a:xfrm>
            <a:off x="7971272" y="1614177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5" name="TextBox 100"/>
          <p:cNvSpPr txBox="1"/>
          <p:nvPr/>
        </p:nvSpPr>
        <p:spPr>
          <a:xfrm>
            <a:off x="7790956" y="1614177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6" name="TextBox 100"/>
          <p:cNvSpPr txBox="1"/>
          <p:nvPr/>
        </p:nvSpPr>
        <p:spPr>
          <a:xfrm>
            <a:off x="7603464" y="1614177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7" name="TextBox 100"/>
          <p:cNvSpPr txBox="1"/>
          <p:nvPr/>
        </p:nvSpPr>
        <p:spPr>
          <a:xfrm>
            <a:off x="8168267" y="1940595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8" name="TextBox 100"/>
          <p:cNvSpPr txBox="1"/>
          <p:nvPr/>
        </p:nvSpPr>
        <p:spPr>
          <a:xfrm>
            <a:off x="7971272" y="1940595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89" name="TextBox 100"/>
          <p:cNvSpPr txBox="1"/>
          <p:nvPr/>
        </p:nvSpPr>
        <p:spPr>
          <a:xfrm>
            <a:off x="7790956" y="1940595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90" name="TextBox 100"/>
          <p:cNvSpPr txBox="1"/>
          <p:nvPr/>
        </p:nvSpPr>
        <p:spPr>
          <a:xfrm>
            <a:off x="7603464" y="1940595"/>
            <a:ext cx="124825" cy="2260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prstDash val="dash"/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126">
              <a:defRPr/>
            </a:pPr>
            <a:endParaRPr lang="en-US" altLang="zh-CN" dirty="0"/>
          </a:p>
        </p:txBody>
      </p:sp>
      <p:sp>
        <p:nvSpPr>
          <p:cNvPr id="191" name="TextBox 100"/>
          <p:cNvSpPr txBox="1"/>
          <p:nvPr/>
        </p:nvSpPr>
        <p:spPr>
          <a:xfrm>
            <a:off x="8735048" y="919308"/>
            <a:ext cx="888808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Gate1</a:t>
            </a:r>
          </a:p>
        </p:txBody>
      </p:sp>
      <p:sp>
        <p:nvSpPr>
          <p:cNvPr id="192" name="TextBox 100"/>
          <p:cNvSpPr txBox="1"/>
          <p:nvPr/>
        </p:nvSpPr>
        <p:spPr>
          <a:xfrm>
            <a:off x="8735047" y="1252366"/>
            <a:ext cx="888807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Gate2</a:t>
            </a:r>
          </a:p>
        </p:txBody>
      </p:sp>
      <p:sp>
        <p:nvSpPr>
          <p:cNvPr id="193" name="TextBox 100"/>
          <p:cNvSpPr txBox="1"/>
          <p:nvPr/>
        </p:nvSpPr>
        <p:spPr>
          <a:xfrm>
            <a:off x="8735047" y="1574071"/>
            <a:ext cx="888807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Gate3</a:t>
            </a:r>
          </a:p>
        </p:txBody>
      </p:sp>
      <p:sp>
        <p:nvSpPr>
          <p:cNvPr id="194" name="TextBox 100"/>
          <p:cNvSpPr txBox="1"/>
          <p:nvPr/>
        </p:nvSpPr>
        <p:spPr>
          <a:xfrm>
            <a:off x="8725655" y="1907121"/>
            <a:ext cx="888807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lang="en-US" altLang="zh-CN" sz="1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Gate4</a:t>
            </a:r>
          </a:p>
        </p:txBody>
      </p:sp>
      <p:cxnSp>
        <p:nvCxnSpPr>
          <p:cNvPr id="195" name="直接箭头连接符 194"/>
          <p:cNvCxnSpPr>
            <a:stCxn id="167" idx="3"/>
            <a:endCxn id="191" idx="1"/>
          </p:cNvCxnSpPr>
          <p:nvPr/>
        </p:nvCxnSpPr>
        <p:spPr>
          <a:xfrm flipV="1">
            <a:off x="8442095" y="1061757"/>
            <a:ext cx="292953" cy="122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直接箭头连接符 195"/>
          <p:cNvCxnSpPr/>
          <p:nvPr/>
        </p:nvCxnSpPr>
        <p:spPr>
          <a:xfrm flipV="1">
            <a:off x="8442095" y="1429758"/>
            <a:ext cx="292953" cy="122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接箭头连接符 196"/>
          <p:cNvCxnSpPr/>
          <p:nvPr/>
        </p:nvCxnSpPr>
        <p:spPr>
          <a:xfrm flipV="1">
            <a:off x="8453215" y="1727904"/>
            <a:ext cx="292953" cy="122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直接箭头连接符 197"/>
          <p:cNvCxnSpPr/>
          <p:nvPr/>
        </p:nvCxnSpPr>
        <p:spPr>
          <a:xfrm flipV="1">
            <a:off x="8432705" y="2025440"/>
            <a:ext cx="292953" cy="122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9" name="右箭头 198"/>
          <p:cNvSpPr/>
          <p:nvPr/>
        </p:nvSpPr>
        <p:spPr>
          <a:xfrm rot="10800000" flipH="1">
            <a:off x="9677134" y="1008777"/>
            <a:ext cx="308705" cy="108406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右箭头 199"/>
          <p:cNvSpPr/>
          <p:nvPr/>
        </p:nvSpPr>
        <p:spPr>
          <a:xfrm rot="10800000" flipH="1">
            <a:off x="6676135" y="1326454"/>
            <a:ext cx="308705" cy="108406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右箭头 200"/>
          <p:cNvSpPr/>
          <p:nvPr/>
        </p:nvSpPr>
        <p:spPr>
          <a:xfrm rot="10800000" flipH="1">
            <a:off x="6676135" y="1662300"/>
            <a:ext cx="308705" cy="108406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右箭头 201"/>
          <p:cNvSpPr/>
          <p:nvPr/>
        </p:nvSpPr>
        <p:spPr>
          <a:xfrm rot="10800000" flipH="1">
            <a:off x="6676136" y="1997202"/>
            <a:ext cx="308705" cy="108406"/>
          </a:xfrm>
          <a:prstGeom prst="rightArrow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TextBox 100"/>
          <p:cNvSpPr txBox="1"/>
          <p:nvPr/>
        </p:nvSpPr>
        <p:spPr>
          <a:xfrm>
            <a:off x="7045923" y="2414233"/>
            <a:ext cx="1392783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kumimoji="1" lang="en-US" altLang="zh-CN" sz="900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itchFamily="34" charset="-128"/>
              </a:rPr>
              <a:t>DiffServ</a:t>
            </a:r>
            <a:r>
              <a:rPr kumimoji="1" lang="en-US" altLang="zh-CN" sz="90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Meiryo" pitchFamily="34" charset="-128"/>
              </a:rPr>
              <a:t> Queue</a:t>
            </a:r>
          </a:p>
        </p:txBody>
      </p:sp>
      <p:sp>
        <p:nvSpPr>
          <p:cNvPr id="204" name="TextBox 100"/>
          <p:cNvSpPr txBox="1"/>
          <p:nvPr/>
        </p:nvSpPr>
        <p:spPr>
          <a:xfrm>
            <a:off x="8725655" y="2401787"/>
            <a:ext cx="888807" cy="284898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>
            <a:noFill/>
            <a:prstDash val="dash"/>
          </a:ln>
        </p:spPr>
        <p:txBody>
          <a:bodyPr wrap="square" rtlCol="0">
            <a:noAutofit/>
          </a:bodyPr>
          <a:lstStyle/>
          <a:p>
            <a:pPr algn="ctr" defTabSz="914126">
              <a:defRPr/>
            </a:pPr>
            <a:r>
              <a:rPr lang="en-US" altLang="zh-CN" sz="1100" kern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GateN</a:t>
            </a:r>
            <a:endParaRPr lang="en-US" altLang="zh-CN" sz="11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5" name="直接箭头连接符 204"/>
          <p:cNvCxnSpPr/>
          <p:nvPr/>
        </p:nvCxnSpPr>
        <p:spPr>
          <a:xfrm flipV="1">
            <a:off x="8432703" y="2562343"/>
            <a:ext cx="292953" cy="122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矩形 205"/>
          <p:cNvSpPr/>
          <p:nvPr/>
        </p:nvSpPr>
        <p:spPr>
          <a:xfrm>
            <a:off x="7498882" y="2100343"/>
            <a:ext cx="552884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890545" y="2100343"/>
            <a:ext cx="552884" cy="348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右箭头 207"/>
          <p:cNvSpPr/>
          <p:nvPr/>
        </p:nvSpPr>
        <p:spPr>
          <a:xfrm rot="10800000" flipH="1">
            <a:off x="6676135" y="2508139"/>
            <a:ext cx="308705" cy="108406"/>
          </a:xfrm>
          <a:prstGeom prst="rightArrow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右箭头 209"/>
          <p:cNvSpPr/>
          <p:nvPr/>
        </p:nvSpPr>
        <p:spPr>
          <a:xfrm rot="10800000" flipH="1">
            <a:off x="9671135" y="2494804"/>
            <a:ext cx="308705" cy="108406"/>
          </a:xfrm>
          <a:prstGeom prst="rightArrow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zh-CN" altLang="en-US" sz="1799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57500" y="1435315"/>
            <a:ext cx="889755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最高优先级</a:t>
            </a:r>
          </a:p>
        </p:txBody>
      </p:sp>
      <p:sp>
        <p:nvSpPr>
          <p:cNvPr id="7" name="右大括号 6"/>
          <p:cNvSpPr/>
          <p:nvPr/>
        </p:nvSpPr>
        <p:spPr bwMode="auto">
          <a:xfrm>
            <a:off x="10086836" y="1008973"/>
            <a:ext cx="229664" cy="1121062"/>
          </a:xfrm>
          <a:prstGeom prst="rightBrace">
            <a:avLst>
              <a:gd name="adj1" fmla="val 33435"/>
              <a:gd name="adj2" fmla="val 50000"/>
            </a:avLst>
          </a:prstGeom>
          <a:noFill/>
          <a:ln w="9525" cap="rnd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11" name="文本框 210"/>
          <p:cNvSpPr txBox="1"/>
          <p:nvPr/>
        </p:nvSpPr>
        <p:spPr>
          <a:xfrm>
            <a:off x="10457499" y="2416445"/>
            <a:ext cx="889755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其他优先级</a:t>
            </a:r>
          </a:p>
        </p:txBody>
      </p:sp>
      <p:sp>
        <p:nvSpPr>
          <p:cNvPr id="282" name="文本框 281"/>
          <p:cNvSpPr txBox="1"/>
          <p:nvPr/>
        </p:nvSpPr>
        <p:spPr>
          <a:xfrm>
            <a:off x="347292" y="6081044"/>
            <a:ext cx="6056747" cy="523084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聚合调度：下游可聚合来自不同上游的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包，提高扩展性，聚合时只需要保证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包间的时间周期标签间隔不变即可。</a:t>
            </a:r>
          </a:p>
        </p:txBody>
      </p:sp>
      <p:sp>
        <p:nvSpPr>
          <p:cNvPr id="283" name="文本框 282"/>
          <p:cNvSpPr txBox="1"/>
          <p:nvPr/>
        </p:nvSpPr>
        <p:spPr>
          <a:xfrm>
            <a:off x="6543715" y="6081037"/>
            <a:ext cx="5411218" cy="523084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弹性硬管道：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流量最高优先级调度，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带宽空闲时，可被其他业务复用，最大效率利用带宽。</a:t>
            </a:r>
          </a:p>
        </p:txBody>
      </p:sp>
      <p:graphicFrame>
        <p:nvGraphicFramePr>
          <p:cNvPr id="217" name="表格 2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36912"/>
              </p:ext>
            </p:extLst>
          </p:nvPr>
        </p:nvGraphicFramePr>
        <p:xfrm>
          <a:off x="1083099" y="914316"/>
          <a:ext cx="4660928" cy="365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8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94"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18" name="直接箭头连接符 217"/>
          <p:cNvCxnSpPr/>
          <p:nvPr/>
        </p:nvCxnSpPr>
        <p:spPr>
          <a:xfrm>
            <a:off x="1084643" y="3395770"/>
            <a:ext cx="51206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/>
          <p:cNvSpPr/>
          <p:nvPr/>
        </p:nvSpPr>
        <p:spPr>
          <a:xfrm>
            <a:off x="1160412" y="1105831"/>
            <a:ext cx="136746" cy="1293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0" name="直接连接符 219"/>
          <p:cNvCxnSpPr/>
          <p:nvPr/>
        </p:nvCxnSpPr>
        <p:spPr>
          <a:xfrm>
            <a:off x="1092724" y="1275344"/>
            <a:ext cx="236090" cy="1150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1657511" y="1272850"/>
            <a:ext cx="239639" cy="116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本框 221"/>
          <p:cNvSpPr txBox="1"/>
          <p:nvPr/>
        </p:nvSpPr>
        <p:spPr>
          <a:xfrm>
            <a:off x="489026" y="1040504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X</a:t>
            </a:r>
            <a:r>
              <a:rPr lang="zh-CN" altLang="en-US" sz="1400" dirty="0"/>
              <a:t>发</a:t>
            </a:r>
          </a:p>
        </p:txBody>
      </p:sp>
      <p:sp>
        <p:nvSpPr>
          <p:cNvPr id="223" name="文本框 222"/>
          <p:cNvSpPr txBox="1"/>
          <p:nvPr/>
        </p:nvSpPr>
        <p:spPr>
          <a:xfrm>
            <a:off x="493030" y="1331866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Y</a:t>
            </a:r>
            <a:r>
              <a:rPr lang="zh-CN" altLang="en-US" sz="1400" dirty="0"/>
              <a:t>收</a:t>
            </a:r>
          </a:p>
        </p:txBody>
      </p:sp>
      <p:sp>
        <p:nvSpPr>
          <p:cNvPr id="224" name="文本框 223"/>
          <p:cNvSpPr txBox="1"/>
          <p:nvPr/>
        </p:nvSpPr>
        <p:spPr>
          <a:xfrm>
            <a:off x="507795" y="1683594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Y</a:t>
            </a:r>
            <a:r>
              <a:rPr lang="zh-CN" altLang="en-US" sz="1400" dirty="0"/>
              <a:t>发</a:t>
            </a:r>
          </a:p>
        </p:txBody>
      </p:sp>
      <p:sp>
        <p:nvSpPr>
          <p:cNvPr id="225" name="文本框 224"/>
          <p:cNvSpPr txBox="1"/>
          <p:nvPr/>
        </p:nvSpPr>
        <p:spPr>
          <a:xfrm>
            <a:off x="2683562" y="1298632"/>
            <a:ext cx="1114139" cy="276999"/>
          </a:xfrm>
          <a:prstGeom prst="wedgeRectCallout">
            <a:avLst>
              <a:gd name="adj1" fmla="val -116144"/>
              <a:gd name="adj2" fmla="val 6044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经过线路时延</a:t>
            </a:r>
          </a:p>
        </p:txBody>
      </p:sp>
      <p:sp>
        <p:nvSpPr>
          <p:cNvPr id="226" name="文本框 225"/>
          <p:cNvSpPr txBox="1"/>
          <p:nvPr/>
        </p:nvSpPr>
        <p:spPr>
          <a:xfrm>
            <a:off x="2683562" y="657397"/>
            <a:ext cx="2831996" cy="276999"/>
          </a:xfrm>
          <a:prstGeom prst="wedgeRectCallout">
            <a:avLst>
              <a:gd name="adj1" fmla="val -106395"/>
              <a:gd name="adj2" fmla="val 81861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节点按照自己的节奏，每</a:t>
            </a:r>
            <a:r>
              <a:rPr lang="en-US" altLang="zh-CN" sz="1200" dirty="0"/>
              <a:t>10us</a:t>
            </a:r>
            <a:r>
              <a:rPr lang="zh-CN" altLang="en-US" sz="1200" dirty="0"/>
              <a:t>定点发车</a:t>
            </a:r>
          </a:p>
        </p:txBody>
      </p:sp>
      <p:sp>
        <p:nvSpPr>
          <p:cNvPr id="227" name="文本框 226"/>
          <p:cNvSpPr txBox="1"/>
          <p:nvPr/>
        </p:nvSpPr>
        <p:spPr>
          <a:xfrm>
            <a:off x="523890" y="2051603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Z</a:t>
            </a:r>
            <a:r>
              <a:rPr lang="zh-CN" altLang="en-US" sz="1400" dirty="0"/>
              <a:t>收</a:t>
            </a:r>
          </a:p>
        </p:txBody>
      </p:sp>
      <p:sp>
        <p:nvSpPr>
          <p:cNvPr id="228" name="文本框 227"/>
          <p:cNvSpPr txBox="1"/>
          <p:nvPr/>
        </p:nvSpPr>
        <p:spPr>
          <a:xfrm>
            <a:off x="519651" y="241340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Z</a:t>
            </a:r>
            <a:r>
              <a:rPr lang="zh-CN" altLang="en-US" sz="1400" dirty="0"/>
              <a:t>发</a:t>
            </a:r>
          </a:p>
        </p:txBody>
      </p:sp>
      <p:sp>
        <p:nvSpPr>
          <p:cNvPr id="229" name="文本框 228"/>
          <p:cNvSpPr txBox="1"/>
          <p:nvPr/>
        </p:nvSpPr>
        <p:spPr>
          <a:xfrm>
            <a:off x="500617" y="274391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W</a:t>
            </a:r>
            <a:r>
              <a:rPr lang="zh-CN" altLang="en-US" sz="1400" dirty="0"/>
              <a:t>收</a:t>
            </a:r>
          </a:p>
        </p:txBody>
      </p:sp>
      <p:sp>
        <p:nvSpPr>
          <p:cNvPr id="230" name="文本框 229"/>
          <p:cNvSpPr txBox="1"/>
          <p:nvPr/>
        </p:nvSpPr>
        <p:spPr>
          <a:xfrm>
            <a:off x="5525420" y="296342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cxnSp>
        <p:nvCxnSpPr>
          <p:cNvPr id="231" name="直接箭头连接符 230"/>
          <p:cNvCxnSpPr/>
          <p:nvPr/>
        </p:nvCxnSpPr>
        <p:spPr>
          <a:xfrm>
            <a:off x="4409154" y="3051691"/>
            <a:ext cx="0" cy="285113"/>
          </a:xfrm>
          <a:prstGeom prst="straightConnector1">
            <a:avLst/>
          </a:prstGeom>
          <a:ln w="19050">
            <a:solidFill>
              <a:srgbClr val="1F4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/>
          <p:cNvCxnSpPr/>
          <p:nvPr/>
        </p:nvCxnSpPr>
        <p:spPr>
          <a:xfrm>
            <a:off x="1083099" y="1393659"/>
            <a:ext cx="0" cy="1943145"/>
          </a:xfrm>
          <a:prstGeom prst="straightConnector1">
            <a:avLst/>
          </a:prstGeom>
          <a:ln w="19050">
            <a:solidFill>
              <a:srgbClr val="1F4E7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左大括号 232"/>
          <p:cNvSpPr/>
          <p:nvPr/>
        </p:nvSpPr>
        <p:spPr>
          <a:xfrm rot="5400000" flipH="1">
            <a:off x="1340000" y="3176163"/>
            <a:ext cx="67495" cy="578213"/>
          </a:xfrm>
          <a:prstGeom prst="leftBrace">
            <a:avLst>
              <a:gd name="adj1" fmla="val 101637"/>
              <a:gd name="adj2" fmla="val 53844"/>
            </a:avLst>
          </a:prstGeom>
          <a:ln w="19050">
            <a:solidFill>
              <a:srgbClr val="1F4E7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F4E79"/>
              </a:solidFill>
            </a:endParaRPr>
          </a:p>
        </p:txBody>
      </p:sp>
      <p:sp>
        <p:nvSpPr>
          <p:cNvPr id="234" name="左大括号 233"/>
          <p:cNvSpPr/>
          <p:nvPr/>
        </p:nvSpPr>
        <p:spPr>
          <a:xfrm rot="5400000" flipH="1">
            <a:off x="4655676" y="3188957"/>
            <a:ext cx="81668" cy="578213"/>
          </a:xfrm>
          <a:prstGeom prst="leftBrace">
            <a:avLst>
              <a:gd name="adj1" fmla="val 60817"/>
              <a:gd name="adj2" fmla="val 54118"/>
            </a:avLst>
          </a:prstGeom>
          <a:ln w="19050">
            <a:solidFill>
              <a:srgbClr val="1F4E7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F4E79"/>
              </a:solidFill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973585" y="3502494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</a:rPr>
              <a:t>10us</a:t>
            </a:r>
            <a:r>
              <a:rPr lang="zh-CN" altLang="en-US" sz="1200" b="1" dirty="0">
                <a:solidFill>
                  <a:srgbClr val="1F4E79"/>
                </a:solidFill>
              </a:rPr>
              <a:t>抖动</a:t>
            </a:r>
          </a:p>
        </p:txBody>
      </p:sp>
      <p:sp>
        <p:nvSpPr>
          <p:cNvPr id="236" name="文本框 235"/>
          <p:cNvSpPr txBox="1"/>
          <p:nvPr/>
        </p:nvSpPr>
        <p:spPr>
          <a:xfrm>
            <a:off x="4297868" y="3507002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1F4E79"/>
                </a:solidFill>
              </a:rPr>
              <a:t>10us</a:t>
            </a:r>
            <a:r>
              <a:rPr lang="zh-CN" altLang="en-US" sz="1200" b="1" dirty="0">
                <a:solidFill>
                  <a:srgbClr val="1F4E79"/>
                </a:solidFill>
              </a:rPr>
              <a:t>抖动</a:t>
            </a:r>
          </a:p>
        </p:txBody>
      </p:sp>
      <p:sp>
        <p:nvSpPr>
          <p:cNvPr id="237" name="文本框 236"/>
          <p:cNvSpPr txBox="1"/>
          <p:nvPr/>
        </p:nvSpPr>
        <p:spPr>
          <a:xfrm>
            <a:off x="1362536" y="2736640"/>
            <a:ext cx="2806855" cy="600164"/>
          </a:xfrm>
          <a:prstGeom prst="wedgeRectCallout">
            <a:avLst>
              <a:gd name="adj1" fmla="val 56514"/>
              <a:gd name="adj2" fmla="val 49737"/>
            </a:avLst>
          </a:prstGeom>
          <a:noFill/>
          <a:ln>
            <a:solidFill>
              <a:srgbClr val="1F4E79"/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1F4E79"/>
                </a:solidFill>
              </a:rPr>
              <a:t>由于周期映射是确定的，那么只要首跳周期确定，末跳周期也就确定了。但报文在周期内部有抖动，首尾相加，</a:t>
            </a:r>
            <a:r>
              <a:rPr lang="zh-CN" altLang="en-US" sz="1100" b="1" dirty="0">
                <a:solidFill>
                  <a:srgbClr val="1F4E79"/>
                </a:solidFill>
              </a:rPr>
              <a:t>端到端抖动</a:t>
            </a:r>
            <a:r>
              <a:rPr lang="en-US" altLang="zh-CN" sz="1100" b="1" dirty="0">
                <a:solidFill>
                  <a:srgbClr val="1F4E79"/>
                </a:solidFill>
              </a:rPr>
              <a:t>&lt;=20us</a:t>
            </a:r>
            <a:endParaRPr lang="zh-CN" altLang="en-US" sz="1100" b="1" dirty="0">
              <a:solidFill>
                <a:srgbClr val="1F4E79"/>
              </a:solidFill>
            </a:endParaRPr>
          </a:p>
        </p:txBody>
      </p:sp>
      <p:graphicFrame>
        <p:nvGraphicFramePr>
          <p:cNvPr id="238" name="表格 2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54961"/>
              </p:ext>
            </p:extLst>
          </p:nvPr>
        </p:nvGraphicFramePr>
        <p:xfrm>
          <a:off x="1341453" y="1399730"/>
          <a:ext cx="571500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zh-CN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9" name="矩形 238"/>
          <p:cNvSpPr/>
          <p:nvPr/>
        </p:nvSpPr>
        <p:spPr>
          <a:xfrm>
            <a:off x="1550050" y="1431361"/>
            <a:ext cx="165463" cy="14224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0" name="表格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48986"/>
              </p:ext>
            </p:extLst>
          </p:nvPr>
        </p:nvGraphicFramePr>
        <p:xfrm>
          <a:off x="1292649" y="1620604"/>
          <a:ext cx="4660928" cy="365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8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94"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1" name="矩形 240"/>
          <p:cNvSpPr/>
          <p:nvPr/>
        </p:nvSpPr>
        <p:spPr>
          <a:xfrm>
            <a:off x="2865387" y="1812119"/>
            <a:ext cx="136746" cy="1293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2" name="曲线连接符 241"/>
          <p:cNvCxnSpPr>
            <a:stCxn id="239" idx="3"/>
            <a:endCxn id="241" idx="0"/>
          </p:cNvCxnSpPr>
          <p:nvPr/>
        </p:nvCxnSpPr>
        <p:spPr>
          <a:xfrm>
            <a:off x="1715513" y="1502485"/>
            <a:ext cx="1218247" cy="309634"/>
          </a:xfrm>
          <a:prstGeom prst="curvedConnector2">
            <a:avLst/>
          </a:prstGeom>
          <a:ln w="12700">
            <a:solidFill>
              <a:srgbClr val="C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表格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27990"/>
              </p:ext>
            </p:extLst>
          </p:nvPr>
        </p:nvGraphicFramePr>
        <p:xfrm>
          <a:off x="2706857" y="2122539"/>
          <a:ext cx="571500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zh-CN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4" name="矩形 243"/>
          <p:cNvSpPr/>
          <p:nvPr/>
        </p:nvSpPr>
        <p:spPr>
          <a:xfrm>
            <a:off x="3092744" y="2142029"/>
            <a:ext cx="165463" cy="14224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5" name="表格 2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227597"/>
              </p:ext>
            </p:extLst>
          </p:nvPr>
        </p:nvGraphicFramePr>
        <p:xfrm>
          <a:off x="1226660" y="2324625"/>
          <a:ext cx="4660928" cy="365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6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8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94"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6" name="矩形 245"/>
          <p:cNvSpPr/>
          <p:nvPr/>
        </p:nvSpPr>
        <p:spPr>
          <a:xfrm>
            <a:off x="4175430" y="2522808"/>
            <a:ext cx="136746" cy="1293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7" name="曲线连接符 246"/>
          <p:cNvCxnSpPr>
            <a:endCxn id="246" idx="0"/>
          </p:cNvCxnSpPr>
          <p:nvPr/>
        </p:nvCxnSpPr>
        <p:spPr>
          <a:xfrm>
            <a:off x="3192218" y="2213153"/>
            <a:ext cx="1051585" cy="309655"/>
          </a:xfrm>
          <a:prstGeom prst="curvedConnector2">
            <a:avLst/>
          </a:prstGeom>
          <a:ln w="12700">
            <a:solidFill>
              <a:srgbClr val="C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8" name="表格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56378"/>
              </p:ext>
            </p:extLst>
          </p:nvPr>
        </p:nvGraphicFramePr>
        <p:xfrm>
          <a:off x="4397484" y="2819446"/>
          <a:ext cx="571500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endParaRPr lang="zh-CN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9" name="矩形 248"/>
          <p:cNvSpPr/>
          <p:nvPr/>
        </p:nvSpPr>
        <p:spPr>
          <a:xfrm>
            <a:off x="4438172" y="2851077"/>
            <a:ext cx="165463" cy="14224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0" name="直接连接符 249"/>
          <p:cNvCxnSpPr/>
          <p:nvPr/>
        </p:nvCxnSpPr>
        <p:spPr>
          <a:xfrm>
            <a:off x="2463307" y="1999300"/>
            <a:ext cx="236090" cy="1150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/>
          <p:nvPr/>
        </p:nvCxnSpPr>
        <p:spPr>
          <a:xfrm>
            <a:off x="3028094" y="1996806"/>
            <a:ext cx="239639" cy="116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/>
          <p:nvPr/>
        </p:nvCxnSpPr>
        <p:spPr>
          <a:xfrm>
            <a:off x="4138219" y="2699656"/>
            <a:ext cx="236090" cy="1150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>
            <a:off x="4703006" y="2697162"/>
            <a:ext cx="239639" cy="1168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接连接符 253"/>
          <p:cNvCxnSpPr/>
          <p:nvPr/>
        </p:nvCxnSpPr>
        <p:spPr bwMode="auto">
          <a:xfrm>
            <a:off x="694318" y="5144088"/>
            <a:ext cx="5449370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5" name="Picture 2" descr="“router ic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4451" y="4966204"/>
            <a:ext cx="300286" cy="2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2" descr="“router ic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54942" y="4978776"/>
            <a:ext cx="300286" cy="2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 descr="“router ic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79768" y="4992281"/>
            <a:ext cx="300286" cy="2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矩形 257"/>
          <p:cNvSpPr/>
          <p:nvPr/>
        </p:nvSpPr>
        <p:spPr bwMode="auto">
          <a:xfrm>
            <a:off x="694318" y="5308270"/>
            <a:ext cx="208486" cy="20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6146542" y="5215569"/>
            <a:ext cx="39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endParaRPr lang="zh-CN" altLang="en-US" sz="1400" b="1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0" name="矩形 259"/>
          <p:cNvSpPr/>
          <p:nvPr/>
        </p:nvSpPr>
        <p:spPr bwMode="auto">
          <a:xfrm>
            <a:off x="902367" y="5308270"/>
            <a:ext cx="208486" cy="20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1" name="矩形 260"/>
          <p:cNvSpPr/>
          <p:nvPr/>
        </p:nvSpPr>
        <p:spPr bwMode="auto">
          <a:xfrm>
            <a:off x="1110853" y="5308270"/>
            <a:ext cx="208486" cy="20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2" name="矩形 261"/>
          <p:cNvSpPr/>
          <p:nvPr/>
        </p:nvSpPr>
        <p:spPr bwMode="auto">
          <a:xfrm>
            <a:off x="1319339" y="5308270"/>
            <a:ext cx="208486" cy="20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3" name="矩形 262"/>
          <p:cNvSpPr/>
          <p:nvPr/>
        </p:nvSpPr>
        <p:spPr bwMode="auto">
          <a:xfrm>
            <a:off x="1527824" y="5308270"/>
            <a:ext cx="208486" cy="209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64" name="矩形 263"/>
          <p:cNvSpPr/>
          <p:nvPr/>
        </p:nvSpPr>
        <p:spPr bwMode="auto">
          <a:xfrm>
            <a:off x="1601264" y="5312150"/>
            <a:ext cx="94997" cy="20740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1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1148548" y="5316071"/>
            <a:ext cx="94997" cy="207403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3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1123971" y="5594827"/>
            <a:ext cx="687510" cy="356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=1</a:t>
            </a:r>
            <a:endParaRPr lang="zh-CN" altLang="en-US" sz="1100" dirty="0">
              <a:solidFill>
                <a:srgbClr val="00B05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7" name="左大括号 266"/>
          <p:cNvSpPr/>
          <p:nvPr/>
        </p:nvSpPr>
        <p:spPr bwMode="auto">
          <a:xfrm rot="16200000">
            <a:off x="1373047" y="5488160"/>
            <a:ext cx="115688" cy="193867"/>
          </a:xfrm>
          <a:prstGeom prst="leftBrace">
            <a:avLst>
              <a:gd name="adj1" fmla="val 34698"/>
              <a:gd name="adj2" fmla="val 50000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pic>
        <p:nvPicPr>
          <p:cNvPr id="268" name="Picture 2" descr="“router icon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2532" y="4404271"/>
            <a:ext cx="300286" cy="29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9" name="直接连接符 268"/>
          <p:cNvCxnSpPr>
            <a:endCxn id="268" idx="1"/>
          </p:cNvCxnSpPr>
          <p:nvPr/>
        </p:nvCxnSpPr>
        <p:spPr bwMode="auto">
          <a:xfrm>
            <a:off x="694318" y="4551712"/>
            <a:ext cx="488214" cy="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直接连接符 269"/>
          <p:cNvCxnSpPr>
            <a:stCxn id="268" idx="3"/>
            <a:endCxn id="256" idx="1"/>
          </p:cNvCxnSpPr>
          <p:nvPr/>
        </p:nvCxnSpPr>
        <p:spPr bwMode="auto">
          <a:xfrm>
            <a:off x="1482818" y="4551712"/>
            <a:ext cx="1972124" cy="57450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1" name="文本框 270"/>
          <p:cNvSpPr txBox="1"/>
          <p:nvPr/>
        </p:nvSpPr>
        <p:spPr>
          <a:xfrm>
            <a:off x="3173184" y="4418270"/>
            <a:ext cx="901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time cycles</a:t>
            </a:r>
            <a:endParaRPr lang="zh-CN" altLang="en-US" sz="1100" dirty="0">
              <a:solidFill>
                <a:srgbClr val="00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矩形 271"/>
          <p:cNvSpPr/>
          <p:nvPr/>
        </p:nvSpPr>
        <p:spPr bwMode="auto">
          <a:xfrm>
            <a:off x="2055243" y="444839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1667426" y="4337868"/>
            <a:ext cx="391059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endParaRPr lang="zh-CN" altLang="en-US" sz="1400" b="1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4" name="矩形 273"/>
          <p:cNvSpPr/>
          <p:nvPr/>
        </p:nvSpPr>
        <p:spPr bwMode="auto">
          <a:xfrm>
            <a:off x="2263292" y="444839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5" name="矩形 274"/>
          <p:cNvSpPr/>
          <p:nvPr/>
        </p:nvSpPr>
        <p:spPr bwMode="auto">
          <a:xfrm>
            <a:off x="2471778" y="444839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6" name="矩形 275"/>
          <p:cNvSpPr/>
          <p:nvPr/>
        </p:nvSpPr>
        <p:spPr bwMode="auto">
          <a:xfrm>
            <a:off x="2680264" y="444839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7" name="矩形 276"/>
          <p:cNvSpPr/>
          <p:nvPr/>
        </p:nvSpPr>
        <p:spPr bwMode="auto">
          <a:xfrm>
            <a:off x="2888750" y="444839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78" name="矩形 277"/>
          <p:cNvSpPr/>
          <p:nvPr/>
        </p:nvSpPr>
        <p:spPr bwMode="auto">
          <a:xfrm>
            <a:off x="2962189" y="4452274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6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79" name="矩形 278"/>
          <p:cNvSpPr/>
          <p:nvPr/>
        </p:nvSpPr>
        <p:spPr bwMode="auto">
          <a:xfrm>
            <a:off x="2509473" y="4456195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8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80" name="左大括号 279"/>
          <p:cNvSpPr/>
          <p:nvPr/>
        </p:nvSpPr>
        <p:spPr bwMode="auto">
          <a:xfrm rot="16200000">
            <a:off x="2733973" y="4628283"/>
            <a:ext cx="115688" cy="193867"/>
          </a:xfrm>
          <a:prstGeom prst="leftBrace">
            <a:avLst>
              <a:gd name="adj1" fmla="val 34698"/>
              <a:gd name="adj2" fmla="val 50000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2613407" y="4742694"/>
            <a:ext cx="711127" cy="24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=1</a:t>
            </a:r>
            <a:endParaRPr lang="zh-CN" altLang="en-US" sz="1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4" name="矩形 283"/>
          <p:cNvSpPr/>
          <p:nvPr/>
        </p:nvSpPr>
        <p:spPr bwMode="auto">
          <a:xfrm>
            <a:off x="2897877" y="530632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5" name="文本框 284"/>
          <p:cNvSpPr txBox="1"/>
          <p:nvPr/>
        </p:nvSpPr>
        <p:spPr>
          <a:xfrm>
            <a:off x="2510066" y="5204772"/>
            <a:ext cx="391059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endParaRPr lang="zh-CN" altLang="en-US" sz="1400" b="1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6" name="矩形 285"/>
          <p:cNvSpPr/>
          <p:nvPr/>
        </p:nvSpPr>
        <p:spPr bwMode="auto">
          <a:xfrm>
            <a:off x="3105926" y="530632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7" name="矩形 286"/>
          <p:cNvSpPr/>
          <p:nvPr/>
        </p:nvSpPr>
        <p:spPr bwMode="auto">
          <a:xfrm>
            <a:off x="3314412" y="530632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8" name="矩形 287"/>
          <p:cNvSpPr/>
          <p:nvPr/>
        </p:nvSpPr>
        <p:spPr bwMode="auto">
          <a:xfrm>
            <a:off x="3522898" y="530632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89" name="矩形 288"/>
          <p:cNvSpPr/>
          <p:nvPr/>
        </p:nvSpPr>
        <p:spPr bwMode="auto">
          <a:xfrm>
            <a:off x="3731383" y="5306324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90" name="矩形 289"/>
          <p:cNvSpPr/>
          <p:nvPr/>
        </p:nvSpPr>
        <p:spPr bwMode="auto">
          <a:xfrm>
            <a:off x="3536820" y="5307807"/>
            <a:ext cx="94997" cy="20740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2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91" name="矩形 290"/>
          <p:cNvSpPr/>
          <p:nvPr/>
        </p:nvSpPr>
        <p:spPr bwMode="auto">
          <a:xfrm>
            <a:off x="3197213" y="5308569"/>
            <a:ext cx="94997" cy="20740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4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92" name="左大括号 291"/>
          <p:cNvSpPr/>
          <p:nvPr/>
        </p:nvSpPr>
        <p:spPr bwMode="auto">
          <a:xfrm rot="16200000">
            <a:off x="3386306" y="5461835"/>
            <a:ext cx="71833" cy="193867"/>
          </a:xfrm>
          <a:prstGeom prst="leftBrace">
            <a:avLst>
              <a:gd name="adj1" fmla="val 34698"/>
              <a:gd name="adj2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93" name="文本框 292"/>
          <p:cNvSpPr txBox="1"/>
          <p:nvPr/>
        </p:nvSpPr>
        <p:spPr>
          <a:xfrm>
            <a:off x="2945049" y="5608466"/>
            <a:ext cx="1213075" cy="21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en-US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保持不变</a:t>
            </a:r>
          </a:p>
        </p:txBody>
      </p:sp>
      <p:sp>
        <p:nvSpPr>
          <p:cNvPr id="294" name="矩形 293"/>
          <p:cNvSpPr/>
          <p:nvPr/>
        </p:nvSpPr>
        <p:spPr bwMode="auto">
          <a:xfrm>
            <a:off x="3635303" y="5307734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2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95" name="矩形 294"/>
          <p:cNvSpPr/>
          <p:nvPr/>
        </p:nvSpPr>
        <p:spPr bwMode="auto">
          <a:xfrm>
            <a:off x="3105358" y="5307734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4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96" name="文本框 295"/>
          <p:cNvSpPr txBox="1"/>
          <p:nvPr/>
        </p:nvSpPr>
        <p:spPr>
          <a:xfrm>
            <a:off x="2945049" y="5800195"/>
            <a:ext cx="1213075" cy="21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en-US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保持不变</a:t>
            </a:r>
          </a:p>
        </p:txBody>
      </p:sp>
      <p:sp>
        <p:nvSpPr>
          <p:cNvPr id="297" name="矩形 296"/>
          <p:cNvSpPr/>
          <p:nvPr/>
        </p:nvSpPr>
        <p:spPr bwMode="auto">
          <a:xfrm>
            <a:off x="5101696" y="5319957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298" name="文本框 297"/>
          <p:cNvSpPr txBox="1"/>
          <p:nvPr/>
        </p:nvSpPr>
        <p:spPr>
          <a:xfrm>
            <a:off x="4696716" y="5203450"/>
            <a:ext cx="39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endParaRPr lang="zh-CN" altLang="en-US" sz="1400" b="1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9" name="矩形 298"/>
          <p:cNvSpPr/>
          <p:nvPr/>
        </p:nvSpPr>
        <p:spPr bwMode="auto">
          <a:xfrm>
            <a:off x="5309745" y="5319957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00" name="矩形 299"/>
          <p:cNvSpPr/>
          <p:nvPr/>
        </p:nvSpPr>
        <p:spPr bwMode="auto">
          <a:xfrm>
            <a:off x="5518231" y="5319957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01" name="矩形 300"/>
          <p:cNvSpPr/>
          <p:nvPr/>
        </p:nvSpPr>
        <p:spPr bwMode="auto">
          <a:xfrm>
            <a:off x="5726717" y="5319957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02" name="矩形 301"/>
          <p:cNvSpPr/>
          <p:nvPr/>
        </p:nvSpPr>
        <p:spPr bwMode="auto">
          <a:xfrm>
            <a:off x="5935202" y="5319957"/>
            <a:ext cx="208486" cy="209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7995" tIns="0" rIns="17995" bIns="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800" dirty="0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303" name="矩形 302"/>
          <p:cNvSpPr/>
          <p:nvPr/>
        </p:nvSpPr>
        <p:spPr bwMode="auto">
          <a:xfrm>
            <a:off x="5617616" y="5320945"/>
            <a:ext cx="94997" cy="20740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3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304" name="矩形 303"/>
          <p:cNvSpPr/>
          <p:nvPr/>
        </p:nvSpPr>
        <p:spPr bwMode="auto">
          <a:xfrm>
            <a:off x="5113215" y="5322343"/>
            <a:ext cx="94997" cy="20740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5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305" name="左大括号 304"/>
          <p:cNvSpPr/>
          <p:nvPr/>
        </p:nvSpPr>
        <p:spPr bwMode="auto">
          <a:xfrm rot="16200000">
            <a:off x="5381337" y="5474587"/>
            <a:ext cx="65303" cy="193867"/>
          </a:xfrm>
          <a:prstGeom prst="leftBrace">
            <a:avLst>
              <a:gd name="adj1" fmla="val 34698"/>
              <a:gd name="adj2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306" name="矩形 305"/>
          <p:cNvSpPr/>
          <p:nvPr/>
        </p:nvSpPr>
        <p:spPr bwMode="auto">
          <a:xfrm>
            <a:off x="5211480" y="5319548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5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307" name="矩形 306"/>
          <p:cNvSpPr/>
          <p:nvPr/>
        </p:nvSpPr>
        <p:spPr bwMode="auto">
          <a:xfrm>
            <a:off x="5519350" y="5319547"/>
            <a:ext cx="94997" cy="20740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tabLst/>
            </a:pP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pitchFamily="2" charset="-122"/>
              </a:rPr>
              <a:t>3</a:t>
            </a:r>
            <a:endParaRPr kumimoji="0" lang="zh-CN" altLang="en-US" sz="11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4876822" y="5608466"/>
            <a:ext cx="1207021" cy="21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en-US" sz="1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保持不变</a:t>
            </a:r>
          </a:p>
        </p:txBody>
      </p:sp>
      <p:sp>
        <p:nvSpPr>
          <p:cNvPr id="309" name="文本框 308"/>
          <p:cNvSpPr txBox="1"/>
          <p:nvPr/>
        </p:nvSpPr>
        <p:spPr>
          <a:xfrm>
            <a:off x="4876822" y="5798521"/>
            <a:ext cx="1218717" cy="23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间隔</a:t>
            </a:r>
            <a:r>
              <a:rPr lang="en-US" altLang="zh-CN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=1</a:t>
            </a:r>
            <a:r>
              <a:rPr lang="zh-CN" altLang="en-US" sz="1100" dirty="0">
                <a:solidFill>
                  <a:srgbClr val="00B050"/>
                </a:solidFill>
                <a:latin typeface="+mn-ea"/>
                <a:cs typeface="Times New Roman" panose="02020603050405020304" pitchFamily="18" charset="0"/>
              </a:rPr>
              <a:t>保持不变</a:t>
            </a:r>
          </a:p>
        </p:txBody>
      </p:sp>
      <p:sp>
        <p:nvSpPr>
          <p:cNvPr id="310" name="文本框 309"/>
          <p:cNvSpPr txBox="1"/>
          <p:nvPr/>
        </p:nvSpPr>
        <p:spPr>
          <a:xfrm>
            <a:off x="3780509" y="4726542"/>
            <a:ext cx="910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聚合必须保留足够带宽</a:t>
            </a:r>
          </a:p>
        </p:txBody>
      </p:sp>
      <p:sp>
        <p:nvSpPr>
          <p:cNvPr id="311" name="文本框 310"/>
          <p:cNvSpPr txBox="1"/>
          <p:nvPr/>
        </p:nvSpPr>
        <p:spPr>
          <a:xfrm>
            <a:off x="343220" y="5204772"/>
            <a:ext cx="391059" cy="2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…</a:t>
            </a:r>
            <a:endParaRPr lang="zh-CN" altLang="en-US" sz="1400" b="1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996141"/>
      </p:ext>
    </p:extLst>
  </p:cSld>
  <p:clrMapOvr>
    <a:masterClrMapping/>
  </p:clrMapOvr>
</p:sld>
</file>

<file path=ppt/theme/theme1.xml><?xml version="1.0" encoding="utf-8"?>
<a:theme xmlns:a="http://schemas.openxmlformats.org/drawingml/2006/main" name="Yarchmage 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archmage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archmage Blue" id="{B4F4E5ED-45DF-4FA9-9060-6674574D15BD}" vid="{7328B560-DF9E-411E-8CFA-E77D790E545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Yarchmage Blue</Template>
  <TotalTime>11353</TotalTime>
  <Words>2799</Words>
  <Application>Microsoft Macintosh PowerPoint</Application>
  <PresentationFormat>宽屏</PresentationFormat>
  <Paragraphs>386</Paragraphs>
  <Slides>18</Slides>
  <Notes>9</Notes>
  <HiddenSlides>1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黑体</vt:lpstr>
      <vt:lpstr>华文楷体</vt:lpstr>
      <vt:lpstr>微软雅黑</vt:lpstr>
      <vt:lpstr>FrutigerNext LT Bold</vt:lpstr>
      <vt:lpstr>FrutigerNext LT Regular</vt:lpstr>
      <vt:lpstr>Arial</vt:lpstr>
      <vt:lpstr>Baskerville Old Face</vt:lpstr>
      <vt:lpstr>Calibri</vt:lpstr>
      <vt:lpstr>Calibri Light</vt:lpstr>
      <vt:lpstr>Cambria Math</vt:lpstr>
      <vt:lpstr>Franklin Gothic Demi</vt:lpstr>
      <vt:lpstr>Gill Sans MT Condensed</vt:lpstr>
      <vt:lpstr>Times New Roman</vt:lpstr>
      <vt:lpstr>Wingdings</vt:lpstr>
      <vt:lpstr>Yarchmage Blue</vt:lpstr>
      <vt:lpstr>包装程序外壳对象</vt:lpstr>
      <vt:lpstr>DIP (Deterministic IP)</vt:lpstr>
      <vt:lpstr>目录</vt:lpstr>
      <vt:lpstr>5G承载网建设需要技术支撑</vt:lpstr>
      <vt:lpstr>5G uRLLC类典型业务分析</vt:lpstr>
      <vt:lpstr>三层（IP层）提供确定性的必要性</vt:lpstr>
      <vt:lpstr>传统IP设备组网无法满足5G uRLLC的性能需求</vt:lpstr>
      <vt:lpstr>基于DIP技术的5G承载可以提供确定性时延保证</vt:lpstr>
      <vt:lpstr>DIP基本原理：周期调度和映射，保障E2E确定性</vt:lpstr>
      <vt:lpstr>DIP关键技术特征：时延确定、无拥塞丢包、开销小、可复用</vt:lpstr>
      <vt:lpstr>仿真实验验证DIP技术原理</vt:lpstr>
      <vt:lpstr>基于DIP的承载解决方案</vt:lpstr>
      <vt:lpstr>使用DIP在承载网中实现网络切片</vt:lpstr>
      <vt:lpstr>承载网中实现uRLLC切片</vt:lpstr>
      <vt:lpstr>5G端到端切片· MEC优化</vt:lpstr>
      <vt:lpstr>标准化推动工作</vt:lpstr>
      <vt:lpstr>DIP设备演示</vt:lpstr>
      <vt:lpstr>PowerPoint 演示文稿</vt:lpstr>
      <vt:lpstr>性能对比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yanshen</dc:creator>
  <cp:lastModifiedBy>HYD</cp:lastModifiedBy>
  <cp:revision>678</cp:revision>
  <dcterms:created xsi:type="dcterms:W3CDTF">2019-04-29T06:08:41Z</dcterms:created>
  <dcterms:modified xsi:type="dcterms:W3CDTF">2019-07-16T13:52:37Z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(3)BVpDHg4j9TwzLmy//M/QnvANrqc2/lK8k84y700UnD1uQYdhMz3Qg6ZIXLtMRxxRoiA9ho+N
iZAyZf/GyXh9j6OYew+PrTKCo7LI8g1R6/UhpdZe15n4ib+6s9o4yN+bRczyHKVTl8W/rZI5
1GRfnGyr2v1twek4IBBr464lh8XLjako31XblH6X8q/4gUAa0p47XNlVt25GKqS0mDbhsSi1
Hk0CaEeSWZ1cCnu9T4</vt:lpwstr>
  </property>
  <property fmtid="{D5CDD505-2E9C-101B-9397-08002B2CF9AE}" pid="3" name="_2015_ms_pID_7253431">
    <vt:lpwstr>UFEY9WSxJ1RHObsK4JvVX8iWx+h8PTEJRpwf5G0xw0xQsL3gqmHHxx
cGKn5zHiDT1LH8wIrmG+I5O6YdwpAgIRggHAfc6jqLCo3XbTboW1ZjTuStBvmALqxsmg3xXo
yiCP8WGYAHDN3ZFjeOWa/FWZ4NRNqLpoD6u1Ha3KZ0/pqW21J50gFQdJdUF5HeUdruABUBMK
uJTLkvJvZVEpL88B30ArElNeDN8IUXvbKBzK</vt:lpwstr>
  </property>
  <property fmtid="{D5CDD505-2E9C-101B-9397-08002B2CF9AE}" pid="4" name="_2015_ms_pID_7253432">
    <vt:lpwstr>9g==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1562759832</vt:lpwstr>
  </property>
</Properties>
</file>